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1"/>
  </p:sldMasterIdLst>
  <p:notesMasterIdLst>
    <p:notesMasterId r:id="rId37"/>
  </p:notesMasterIdLst>
  <p:handoutMasterIdLst>
    <p:handoutMasterId r:id="rId38"/>
  </p:handoutMasterIdLst>
  <p:sldIdLst>
    <p:sldId id="372" r:id="rId2"/>
    <p:sldId id="257" r:id="rId3"/>
    <p:sldId id="340" r:id="rId4"/>
    <p:sldId id="341" r:id="rId5"/>
    <p:sldId id="342" r:id="rId6"/>
    <p:sldId id="343" r:id="rId7"/>
    <p:sldId id="373" r:id="rId8"/>
    <p:sldId id="346" r:id="rId9"/>
    <p:sldId id="345" r:id="rId10"/>
    <p:sldId id="405" r:id="rId11"/>
    <p:sldId id="348" r:id="rId12"/>
    <p:sldId id="349" r:id="rId13"/>
    <p:sldId id="350" r:id="rId14"/>
    <p:sldId id="351" r:id="rId15"/>
    <p:sldId id="406" r:id="rId16"/>
    <p:sldId id="353" r:id="rId17"/>
    <p:sldId id="409" r:id="rId18"/>
    <p:sldId id="408" r:id="rId19"/>
    <p:sldId id="416" r:id="rId20"/>
    <p:sldId id="412" r:id="rId21"/>
    <p:sldId id="355" r:id="rId22"/>
    <p:sldId id="407" r:id="rId23"/>
    <p:sldId id="356" r:id="rId24"/>
    <p:sldId id="357" r:id="rId25"/>
    <p:sldId id="358" r:id="rId26"/>
    <p:sldId id="368" r:id="rId27"/>
    <p:sldId id="359" r:id="rId28"/>
    <p:sldId id="377" r:id="rId29"/>
    <p:sldId id="375" r:id="rId30"/>
    <p:sldId id="376" r:id="rId31"/>
    <p:sldId id="410" r:id="rId32"/>
    <p:sldId id="411" r:id="rId33"/>
    <p:sldId id="415" r:id="rId34"/>
    <p:sldId id="414" r:id="rId35"/>
    <p:sldId id="413" r:id="rId36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MS Reference Serif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50">
          <p15:clr>
            <a:srgbClr val="A4A3A4"/>
          </p15:clr>
        </p15:guide>
        <p15:guide id="2" pos="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F5494"/>
    <a:srgbClr val="FFFF99"/>
    <a:srgbClr val="FFFF00"/>
    <a:srgbClr val="81FFFF"/>
    <a:srgbClr val="CCFFFF"/>
    <a:srgbClr val="00FFFF"/>
    <a:srgbClr val="FFFF66"/>
    <a:srgbClr val="9FFFF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47" autoAdjust="0"/>
    <p:restoredTop sz="83941" autoAdjust="0"/>
  </p:normalViewPr>
  <p:slideViewPr>
    <p:cSldViewPr snapToGrid="0">
      <p:cViewPr varScale="1">
        <p:scale>
          <a:sx n="89" d="100"/>
          <a:sy n="89" d="100"/>
        </p:scale>
        <p:origin x="576" y="84"/>
      </p:cViewPr>
      <p:guideLst>
        <p:guide orient="horz" pos="4150"/>
        <p:guide pos="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CB5C79D8-B94A-4749-B170-D824E1949DD6}" type="slidenum">
              <a:rPr lang="en-US" altLang="en-US" sz="1400">
                <a:effectLst/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40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03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notes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81750" y="8750300"/>
            <a:ext cx="4064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algn="r"/>
            <a:fld id="{9E35FA01-BA6E-48CA-B9E1-FB8FA74B5603}" type="slidenum">
              <a:rPr lang="en-US" altLang="en-US" sz="1400">
                <a:effectLst/>
                <a:latin typeface="Book Antiqua" panose="02040602050305030304" pitchFamily="18" charset="0"/>
              </a:rPr>
              <a:pPr algn="r"/>
              <a:t>‹#›</a:t>
            </a:fld>
            <a:endParaRPr lang="en-US" altLang="en-US" sz="1400">
              <a:effectLst/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anose="0204060205030503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6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12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4816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90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Edit</a:t>
            </a:r>
            <a:r>
              <a:rPr lang="en-US" baseline="0" dirty="0" smtClean="0"/>
              <a:t> language on this slide! You’re not actually “computing” the p-value here. You are looking it up. If you have a statistical software, it would calculate the p-value for you. Should I show them how to run this example IN SPSS or another software?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75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r>
              <a:rPr lang="en-US" baseline="0" dirty="0" smtClean="0"/>
              <a:t> want to plot out the residuals (i.e., how far away from the means are all of your observed scores?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077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51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27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A6A781-DFE5-C041-97D9-C8123DC5D4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212116-BD21-F248-BE83-43E3617DD17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4641FF-3672-2A47-8988-A7C5F4855A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5AFE8E-6CA8-6B49-BFD6-97EB78C664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F6988-7F6B-024F-AE63-8428D9A42AC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DFD732-1950-9148-B6B9-0FC607D9931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D6EC74-4528-D74E-A829-B587B6DF1F1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392C84-0764-AE47-8980-00977A2DE5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D7181B-B15F-FD4C-BBF1-E47CDD0952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44C34-1CCE-1145-A97B-6D432DA7D2F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2C68B2-22F7-9C48-9A9B-CC4142327E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3C18B7-FEB4-854F-9158-2CC625E00DD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3F2606-DE97-1C4C-8E25-3031CC462A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B5D0-349C-024C-8155-4EB1027B8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9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9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F5494"/>
                </a:solidFill>
                <a:latin typeface="Book Antiqua" charset="0"/>
                <a:ea typeface="Book Antiqua" charset="0"/>
                <a:cs typeface="Book Antiqua" charset="0"/>
              </a:rPr>
              <a:t>Introduction to </a:t>
            </a:r>
            <a:br>
              <a:rPr lang="en-US" dirty="0" smtClean="0">
                <a:solidFill>
                  <a:srgbClr val="0F5494"/>
                </a:solidFill>
                <a:latin typeface="Book Antiqua" charset="0"/>
                <a:ea typeface="Book Antiqua" charset="0"/>
                <a:cs typeface="Book Antiqua" charset="0"/>
              </a:rPr>
            </a:br>
            <a:r>
              <a:rPr lang="en-US" dirty="0" smtClean="0">
                <a:solidFill>
                  <a:srgbClr val="0F5494"/>
                </a:solidFill>
                <a:latin typeface="Book Antiqua" charset="0"/>
                <a:ea typeface="Book Antiqua" charset="0"/>
                <a:cs typeface="Book Antiqua" charset="0"/>
              </a:rPr>
              <a:t>Analysis of Variance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000" dirty="0" smtClean="0">
                <a:latin typeface="Book Antiqua" charset="0"/>
                <a:ea typeface="Book Antiqua" charset="0"/>
                <a:cs typeface="Book Antiqua" charset="0"/>
              </a:rPr>
              <a:t>Angelica </a:t>
            </a:r>
            <a:r>
              <a:rPr lang="en-US" sz="3000" dirty="0" err="1" smtClean="0">
                <a:latin typeface="Book Antiqua" charset="0"/>
                <a:ea typeface="Book Antiqua" charset="0"/>
                <a:cs typeface="Book Antiqua" charset="0"/>
              </a:rPr>
              <a:t>Falkenstein</a:t>
            </a:r>
            <a:endParaRPr lang="en-US" sz="3000" dirty="0">
              <a:latin typeface="Book Antiqua" charset="0"/>
              <a:ea typeface="Book Antiqua" charset="0"/>
              <a:cs typeface="Book Antiqua" charset="0"/>
            </a:endParaRPr>
          </a:p>
          <a:p>
            <a:pPr eaLnBrk="1" hangingPunct="1">
              <a:defRPr/>
            </a:pPr>
            <a:r>
              <a:rPr lang="en-US" sz="3000" dirty="0" smtClean="0">
                <a:latin typeface="Book Antiqua" charset="0"/>
                <a:ea typeface="Book Antiqua" charset="0"/>
                <a:cs typeface="Book Antiqua" charset="0"/>
              </a:rPr>
              <a:t>October 17</a:t>
            </a:r>
            <a:r>
              <a:rPr lang="en-US" sz="3000" baseline="30000" dirty="0" smtClean="0">
                <a:latin typeface="Book Antiqua" charset="0"/>
                <a:ea typeface="Book Antiqua" charset="0"/>
                <a:cs typeface="Book Antiqua" charset="0"/>
              </a:rPr>
              <a:t>th</a:t>
            </a:r>
            <a:r>
              <a:rPr lang="en-US" sz="3000" dirty="0" smtClean="0">
                <a:latin typeface="Book Antiqua" charset="0"/>
                <a:ea typeface="Book Antiqua" charset="0"/>
                <a:cs typeface="Book Antiqua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31068630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716733" y="1108528"/>
                <a:ext cx="7727950" cy="1943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>
                <a:lvl1pPr marL="342900" indent="-342900" algn="l"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Monotype Sorts" panose="05010101010101010101" pitchFamily="2" charset="2"/>
                  <a:buChar char="n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1pPr>
                <a:lvl2pPr marL="742950" indent="-285750" algn="l">
                  <a:spcBef>
                    <a:spcPct val="20000"/>
                  </a:spcBef>
                  <a:buClr>
                    <a:srgbClr val="66FFFF"/>
                  </a:buClr>
                  <a:buSzPct val="125000"/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66FFFF"/>
                  </a:buClr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MSTR only estimates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pPr>
                      <m:e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𝜎</m:t>
                        </m:r>
                      </m:e>
                      <m:sup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if the population means are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equal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. If population means are not equal, MSTR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estimates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 quantity larger than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pPr>
                      <m:e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𝜎</m:t>
                        </m:r>
                      </m:e>
                      <m:sup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If the null hypothesis is true and the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ANOVA assumptions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are valid, the sampling distribution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of MSTR/MSE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is an </a:t>
                </a:r>
                <a:r>
                  <a:rPr lang="en-US" altLang="en-US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F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distribution with MSTR </a:t>
                </a:r>
                <a:r>
                  <a:rPr lang="en-US" altLang="en-US" dirty="0" err="1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df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equal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to </a:t>
                </a:r>
                <a:r>
                  <a:rPr lang="en-US" altLang="en-US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k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- 1 and MSE </a:t>
                </a:r>
                <a:r>
                  <a:rPr lang="en-US" altLang="en-US" dirty="0" err="1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df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equal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to </a:t>
                </a:r>
                <a:r>
                  <a:rPr lang="en-US" altLang="en-US" i="1" dirty="0" err="1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n</a:t>
                </a:r>
                <a:r>
                  <a:rPr lang="en-US" altLang="en-US" baseline="-25000" dirty="0" err="1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T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- </a:t>
                </a:r>
                <a:r>
                  <a:rPr lang="en-US" altLang="en-US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k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If the means of the </a:t>
                </a:r>
                <a:r>
                  <a:rPr lang="en-US" altLang="en-US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k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populations are not equal,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the value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of MSTR/MSE will be inflated because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MSTR overestimates between-group variance under H</a:t>
                </a:r>
                <a:r>
                  <a:rPr lang="en-US" altLang="en-US" baseline="-25000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0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Hence, we will reject </a:t>
                </a:r>
                <a:r>
                  <a:rPr lang="en-US" altLang="en-US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H</a:t>
                </a:r>
                <a:r>
                  <a:rPr lang="en-US" altLang="en-US" baseline="-250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0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if the resulting value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of MSTR/MSE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appears to be too large to have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been selected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at random from the appropriate </a:t>
                </a:r>
                <a:r>
                  <a:rPr lang="en-US" altLang="en-US" i="1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F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distribution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n"/>
                </a:pPr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lnSpc>
                    <a:spcPct val="90000"/>
                  </a:lnSpc>
                  <a:buFont typeface="Wingdings" panose="05000000000000000000" pitchFamily="2" charset="2"/>
                  <a:buChar char="§"/>
                </a:pPr>
                <a:endParaRPr lang="en-US" altLang="en-US" b="1" dirty="0">
                  <a:solidFill>
                    <a:srgbClr val="CF0E30"/>
                  </a:solidFill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733" y="1108528"/>
                <a:ext cx="7727950" cy="1943100"/>
              </a:xfrm>
              <a:prstGeom prst="rect">
                <a:avLst/>
              </a:prstGeom>
              <a:blipFill rotWithShape="0">
                <a:blip r:embed="rId2"/>
                <a:stretch>
                  <a:fillRect l="-552" t="-1881" r="-552" b="-1874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63613" y="14174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i="1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-statistic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0627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690563" y="100013"/>
            <a:ext cx="7318904" cy="739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800" b="1" dirty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Test for the </a:t>
            </a:r>
            <a:r>
              <a:rPr lang="en-US" altLang="en-US" sz="2800" b="1" dirty="0" smtClean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equality </a:t>
            </a:r>
            <a:r>
              <a:rPr lang="en-US" altLang="en-US" sz="2800" b="1" dirty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of </a:t>
            </a:r>
            <a:r>
              <a:rPr lang="en-US" altLang="en-US" sz="2800" b="1" i="1" dirty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k</a:t>
            </a:r>
            <a:r>
              <a:rPr lang="en-US" altLang="en-US" sz="2800" b="1" dirty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altLang="en-US" sz="2800" b="1" dirty="0" smtClean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Population </a:t>
            </a:r>
            <a:r>
              <a:rPr lang="en-US" altLang="en-US" sz="2800" b="1" dirty="0">
                <a:solidFill>
                  <a:srgbClr val="0F5494"/>
                </a:solidFill>
                <a:effectLst>
                  <a:outerShdw sx="1000" sy="1000" algn="tl">
                    <a:srgbClr val="000000"/>
                  </a:outerShdw>
                </a:effectLst>
                <a:latin typeface="Book Antiqua" panose="02040602050305030304" pitchFamily="18" charset="0"/>
              </a:rPr>
              <a:t>Means</a:t>
            </a: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3402013" y="4168613"/>
            <a:ext cx="234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>
                <a:effectLst/>
                <a:latin typeface="Book Antiqua" panose="02040602050305030304" pitchFamily="18" charset="0"/>
              </a:rPr>
              <a:t>F</a:t>
            </a:r>
            <a:r>
              <a:rPr lang="en-US" altLang="en-US" sz="2400" dirty="0">
                <a:effectLst/>
                <a:latin typeface="Book Antiqua" panose="02040602050305030304" pitchFamily="18" charset="0"/>
              </a:rPr>
              <a:t> = MSTR/MSE</a:t>
            </a:r>
          </a:p>
        </p:txBody>
      </p:sp>
      <p:sp>
        <p:nvSpPr>
          <p:cNvPr id="187401" name="Text Box 9"/>
          <p:cNvSpPr txBox="1">
            <a:spLocks noChangeArrowheads="1"/>
          </p:cNvSpPr>
          <p:nvPr/>
        </p:nvSpPr>
        <p:spPr bwMode="auto">
          <a:xfrm>
            <a:off x="522680" y="1593188"/>
            <a:ext cx="7930758" cy="16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:  </a:t>
            </a:r>
            <a:r>
              <a:rPr lang="el-GR" altLang="en-US" sz="28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sz="28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1 </a:t>
            </a:r>
            <a:r>
              <a:rPr lang="en-US" altLang="en-US" sz="28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l-GR" altLang="en-US" sz="28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sz="28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2 </a:t>
            </a:r>
            <a:r>
              <a:rPr lang="en-US" altLang="en-US" sz="28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</a:t>
            </a:r>
            <a:r>
              <a:rPr lang="el-GR" altLang="en-US" sz="28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μ</a:t>
            </a:r>
            <a:r>
              <a:rPr lang="en-US" altLang="en-US" sz="28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3 </a:t>
            </a:r>
            <a:r>
              <a:rPr lang="en-US" altLang="en-US" sz="28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n-US" altLang="en-US" sz="2800" baseline="20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.  .  . </a:t>
            </a:r>
            <a:r>
              <a:rPr lang="en-US" altLang="en-US" sz="28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l-GR" altLang="en-US" sz="28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sz="2800" baseline="-25000" dirty="0" smtClean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</a:p>
          <a:p>
            <a:pPr lvl="0"/>
            <a:endParaRPr lang="en-US" altLang="en-US" sz="2800" baseline="-25000" dirty="0">
              <a:solidFill>
                <a:prstClr val="black"/>
              </a:solidFill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:  Not all population means are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equal </a:t>
            </a:r>
          </a:p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(at least one population mean is different)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7402" name="Rectangle 10"/>
          <p:cNvSpPr>
            <a:spLocks noChangeArrowheads="1"/>
          </p:cNvSpPr>
          <p:nvPr/>
        </p:nvSpPr>
        <p:spPr bwMode="auto">
          <a:xfrm>
            <a:off x="681038" y="1062038"/>
            <a:ext cx="7067550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F5494"/>
                </a:solidFill>
                <a:effectLst/>
                <a:latin typeface="Book Antiqua" panose="02040602050305030304" pitchFamily="18" charset="0"/>
              </a:rPr>
              <a:t>Hypotheses</a:t>
            </a:r>
            <a:r>
              <a:rPr lang="en-US" altLang="en-US" dirty="0">
                <a:solidFill>
                  <a:srgbClr val="0F549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	</a:t>
            </a:r>
          </a:p>
        </p:txBody>
      </p:sp>
      <p:sp>
        <p:nvSpPr>
          <p:cNvPr id="187403" name="Rectangle 11"/>
          <p:cNvSpPr>
            <a:spLocks noChangeArrowheads="1"/>
          </p:cNvSpPr>
          <p:nvPr/>
        </p:nvSpPr>
        <p:spPr bwMode="auto">
          <a:xfrm>
            <a:off x="681038" y="3512644"/>
            <a:ext cx="77724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F5494"/>
                </a:solidFill>
                <a:effectLst/>
                <a:latin typeface="Book Antiqua" panose="02040602050305030304" pitchFamily="18" charset="0"/>
              </a:rPr>
              <a:t>Test Statistic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	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8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00" grpId="0" autoUpdateAnimBg="0"/>
      <p:bldP spid="187401" grpId="0" autoUpdateAnimBg="0"/>
      <p:bldP spid="187402" grpId="0" autoUpdateAnimBg="0"/>
      <p:bldP spid="18740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685800" y="52388"/>
            <a:ext cx="777240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2800" b="1" dirty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Test for the Equality of </a:t>
            </a:r>
            <a:r>
              <a:rPr lang="en-US" altLang="en-US" sz="2800" b="1" i="1" dirty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  <a:r>
              <a:rPr lang="en-US" altLang="en-US" sz="2800" b="1" dirty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 Population Means</a:t>
            </a:r>
          </a:p>
        </p:txBody>
      </p:sp>
      <p:sp>
        <p:nvSpPr>
          <p:cNvPr id="188421" name="Rectangle 5"/>
          <p:cNvSpPr>
            <a:spLocks noChangeArrowheads="1"/>
          </p:cNvSpPr>
          <p:nvPr/>
        </p:nvSpPr>
        <p:spPr bwMode="auto">
          <a:xfrm>
            <a:off x="687388" y="1047750"/>
            <a:ext cx="777240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Rejection Rule</a:t>
            </a: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2047875" y="3214688"/>
            <a:ext cx="527099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where the value of </a:t>
            </a: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i="1" baseline="-25000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α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is based on an</a:t>
            </a:r>
          </a:p>
          <a:p>
            <a:pPr algn="l"/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distribution with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- 1 numerator </a:t>
            </a:r>
            <a:r>
              <a:rPr lang="en-US" altLang="en-US" sz="2400" dirty="0" err="1" smtClean="0">
                <a:effectLst/>
                <a:latin typeface="Book Antiqua" charset="0"/>
                <a:ea typeface="Book Antiqua" charset="0"/>
                <a:cs typeface="Book Antiqua" charset="0"/>
              </a:rPr>
              <a:t>df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and </a:t>
            </a:r>
            <a:r>
              <a:rPr lang="en-US" altLang="en-US" sz="2400" i="1" dirty="0" err="1">
                <a:effectLst/>
                <a:latin typeface="Book Antiqua" charset="0"/>
                <a:ea typeface="Book Antiqua" charset="0"/>
                <a:cs typeface="Book Antiqua" charset="0"/>
              </a:rPr>
              <a:t>n</a:t>
            </a:r>
            <a:r>
              <a:rPr lang="en-US" altLang="en-US" sz="2400" baseline="-25000" dirty="0" err="1">
                <a:effectLst/>
                <a:latin typeface="Book Antiqua" charset="0"/>
                <a:ea typeface="Book Antiqua" charset="0"/>
                <a:cs typeface="Book Antiqua" charset="0"/>
              </a:rPr>
              <a:t>T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-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denominator </a:t>
            </a:r>
            <a:r>
              <a:rPr lang="en-US" altLang="en-US" sz="2400" dirty="0" err="1" smtClean="0">
                <a:effectLst/>
                <a:latin typeface="Book Antiqua" charset="0"/>
                <a:ea typeface="Book Antiqua" charset="0"/>
                <a:cs typeface="Book Antiqua" charset="0"/>
              </a:rPr>
              <a:t>df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4514098" y="1649413"/>
            <a:ext cx="34583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Reject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if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-value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&lt;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i="1" dirty="0" smtClean="0">
                <a:effectLst/>
                <a:latin typeface="Times New Roman" charset="0"/>
                <a:ea typeface="Times New Roman" charset="0"/>
                <a:cs typeface="Times New Roman" charset="0"/>
              </a:rPr>
              <a:t>α</a:t>
            </a:r>
            <a:endParaRPr lang="en-US" altLang="en-US" sz="2400" dirty="0"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1334836" y="1652588"/>
            <a:ext cx="29738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-value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approach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: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1334835" y="2448360"/>
            <a:ext cx="38443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Critical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V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alue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approach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: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5214095" y="2471738"/>
            <a:ext cx="26035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Reject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if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&gt;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i="1" baseline="-25000" dirty="0">
                <a:effectLst/>
                <a:latin typeface="Times New Roman" charset="0"/>
                <a:ea typeface="Times New Roman" charset="0"/>
                <a:cs typeface="Times New Roman" charset="0"/>
              </a:rPr>
              <a:t>α</a:t>
            </a:r>
            <a:endParaRPr lang="en-US" altLang="en-US" sz="2400" baseline="-25000" dirty="0"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2" grpId="0" autoUpdateAnimBg="0"/>
      <p:bldP spid="188423" grpId="0" autoUpdateAnimBg="0"/>
      <p:bldP spid="188424" grpId="0" autoUpdateAnimBg="0"/>
      <p:bldP spid="188425" grpId="0" autoUpdateAnimBg="0"/>
      <p:bldP spid="18842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Rectangle 3"/>
          <p:cNvSpPr>
            <a:spLocks noChangeArrowheads="1"/>
          </p:cNvSpPr>
          <p:nvPr/>
        </p:nvSpPr>
        <p:spPr bwMode="auto">
          <a:xfrm>
            <a:off x="685800" y="52388"/>
            <a:ext cx="777240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4pPr>
            <a:lvl5pPr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9pPr>
          </a:lstStyle>
          <a:p>
            <a:r>
              <a:rPr lang="en-US" altLang="en-US" b="1" dirty="0">
                <a:solidFill>
                  <a:srgbClr val="0F5494"/>
                </a:solidFill>
                <a:effectLst/>
              </a:rPr>
              <a:t>Sampling Distribution of MSTR/MSE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687388" y="1085850"/>
            <a:ext cx="7772400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0F5494"/>
                </a:solidFill>
                <a:effectLst/>
              </a:rPr>
              <a:t>Rejection Region</a:t>
            </a:r>
          </a:p>
        </p:txBody>
      </p:sp>
      <p:sp>
        <p:nvSpPr>
          <p:cNvPr id="189445" name="Line 5"/>
          <p:cNvSpPr>
            <a:spLocks noChangeShapeType="1"/>
          </p:cNvSpPr>
          <p:nvPr/>
        </p:nvSpPr>
        <p:spPr bwMode="auto">
          <a:xfrm flipV="1">
            <a:off x="1148996" y="1982433"/>
            <a:ext cx="0" cy="25638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89446" name="Freeform 6"/>
          <p:cNvSpPr>
            <a:spLocks/>
          </p:cNvSpPr>
          <p:nvPr/>
        </p:nvSpPr>
        <p:spPr bwMode="auto">
          <a:xfrm>
            <a:off x="1138238" y="1920543"/>
            <a:ext cx="4800600" cy="2592387"/>
          </a:xfrm>
          <a:custGeom>
            <a:avLst/>
            <a:gdLst>
              <a:gd name="T0" fmla="*/ 0 w 3024"/>
              <a:gd name="T1" fmla="*/ 1633 h 1633"/>
              <a:gd name="T2" fmla="*/ 2868 w 3024"/>
              <a:gd name="T3" fmla="*/ 1597 h 1633"/>
              <a:gd name="T4" fmla="*/ 2668 w 3024"/>
              <a:gd name="T5" fmla="*/ 1541 h 1633"/>
              <a:gd name="T6" fmla="*/ 2464 w 3024"/>
              <a:gd name="T7" fmla="*/ 1473 h 1633"/>
              <a:gd name="T8" fmla="*/ 2304 w 3024"/>
              <a:gd name="T9" fmla="*/ 1385 h 1633"/>
              <a:gd name="T10" fmla="*/ 2180 w 3024"/>
              <a:gd name="T11" fmla="*/ 1277 h 1633"/>
              <a:gd name="T12" fmla="*/ 2076 w 3024"/>
              <a:gd name="T13" fmla="*/ 1173 h 1633"/>
              <a:gd name="T14" fmla="*/ 1960 w 3024"/>
              <a:gd name="T15" fmla="*/ 1037 h 1633"/>
              <a:gd name="T16" fmla="*/ 1881 w 3024"/>
              <a:gd name="T17" fmla="*/ 938 h 1633"/>
              <a:gd name="T18" fmla="*/ 1820 w 3024"/>
              <a:gd name="T19" fmla="*/ 852 h 1633"/>
              <a:gd name="T20" fmla="*/ 1776 w 3024"/>
              <a:gd name="T21" fmla="*/ 787 h 1633"/>
              <a:gd name="T22" fmla="*/ 1730 w 3024"/>
              <a:gd name="T23" fmla="*/ 715 h 1633"/>
              <a:gd name="T24" fmla="*/ 1691 w 3024"/>
              <a:gd name="T25" fmla="*/ 645 h 1633"/>
              <a:gd name="T26" fmla="*/ 1650 w 3024"/>
              <a:gd name="T27" fmla="*/ 568 h 1633"/>
              <a:gd name="T28" fmla="*/ 1611 w 3024"/>
              <a:gd name="T29" fmla="*/ 509 h 1633"/>
              <a:gd name="T30" fmla="*/ 1573 w 3024"/>
              <a:gd name="T31" fmla="*/ 447 h 1633"/>
              <a:gd name="T32" fmla="*/ 1538 w 3024"/>
              <a:gd name="T33" fmla="*/ 391 h 1633"/>
              <a:gd name="T34" fmla="*/ 1485 w 3024"/>
              <a:gd name="T35" fmla="*/ 320 h 1633"/>
              <a:gd name="T36" fmla="*/ 1432 w 3024"/>
              <a:gd name="T37" fmla="*/ 249 h 1633"/>
              <a:gd name="T38" fmla="*/ 1382 w 3024"/>
              <a:gd name="T39" fmla="*/ 187 h 1633"/>
              <a:gd name="T40" fmla="*/ 1327 w 3024"/>
              <a:gd name="T41" fmla="*/ 127 h 1633"/>
              <a:gd name="T42" fmla="*/ 1265 w 3024"/>
              <a:gd name="T43" fmla="*/ 69 h 1633"/>
              <a:gd name="T44" fmla="*/ 1189 w 3024"/>
              <a:gd name="T45" fmla="*/ 15 h 1633"/>
              <a:gd name="T46" fmla="*/ 1110 w 3024"/>
              <a:gd name="T47" fmla="*/ 0 h 1633"/>
              <a:gd name="T48" fmla="*/ 1046 w 3024"/>
              <a:gd name="T49" fmla="*/ 9 h 1633"/>
              <a:gd name="T50" fmla="*/ 986 w 3024"/>
              <a:gd name="T51" fmla="*/ 42 h 1633"/>
              <a:gd name="T52" fmla="*/ 913 w 3024"/>
              <a:gd name="T53" fmla="*/ 98 h 1633"/>
              <a:gd name="T54" fmla="*/ 854 w 3024"/>
              <a:gd name="T55" fmla="*/ 163 h 1633"/>
              <a:gd name="T56" fmla="*/ 799 w 3024"/>
              <a:gd name="T57" fmla="*/ 233 h 1633"/>
              <a:gd name="T58" fmla="*/ 752 w 3024"/>
              <a:gd name="T59" fmla="*/ 293 h 1633"/>
              <a:gd name="T60" fmla="*/ 713 w 3024"/>
              <a:gd name="T61" fmla="*/ 363 h 1633"/>
              <a:gd name="T62" fmla="*/ 675 w 3024"/>
              <a:gd name="T63" fmla="*/ 432 h 1633"/>
              <a:gd name="T64" fmla="*/ 640 w 3024"/>
              <a:gd name="T65" fmla="*/ 497 h 1633"/>
              <a:gd name="T66" fmla="*/ 604 w 3024"/>
              <a:gd name="T67" fmla="*/ 568 h 1633"/>
              <a:gd name="T68" fmla="*/ 575 w 3024"/>
              <a:gd name="T69" fmla="*/ 636 h 1633"/>
              <a:gd name="T70" fmla="*/ 546 w 3024"/>
              <a:gd name="T71" fmla="*/ 713 h 1633"/>
              <a:gd name="T72" fmla="*/ 519 w 3024"/>
              <a:gd name="T73" fmla="*/ 787 h 1633"/>
              <a:gd name="T74" fmla="*/ 493 w 3024"/>
              <a:gd name="T75" fmla="*/ 861 h 1633"/>
              <a:gd name="T76" fmla="*/ 467 w 3024"/>
              <a:gd name="T77" fmla="*/ 928 h 1633"/>
              <a:gd name="T78" fmla="*/ 443 w 3024"/>
              <a:gd name="T79" fmla="*/ 1000 h 1633"/>
              <a:gd name="T80" fmla="*/ 368 w 3024"/>
              <a:gd name="T81" fmla="*/ 1157 h 1633"/>
              <a:gd name="T82" fmla="*/ 240 w 3024"/>
              <a:gd name="T83" fmla="*/ 137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24" h="1633">
                <a:moveTo>
                  <a:pt x="80" y="1541"/>
                </a:moveTo>
                <a:lnTo>
                  <a:pt x="0" y="1633"/>
                </a:lnTo>
                <a:lnTo>
                  <a:pt x="3024" y="1633"/>
                </a:lnTo>
                <a:lnTo>
                  <a:pt x="2868" y="1597"/>
                </a:lnTo>
                <a:lnTo>
                  <a:pt x="2764" y="1569"/>
                </a:lnTo>
                <a:lnTo>
                  <a:pt x="2668" y="1541"/>
                </a:lnTo>
                <a:lnTo>
                  <a:pt x="2568" y="1505"/>
                </a:lnTo>
                <a:lnTo>
                  <a:pt x="2464" y="1473"/>
                </a:lnTo>
                <a:lnTo>
                  <a:pt x="2376" y="1433"/>
                </a:lnTo>
                <a:lnTo>
                  <a:pt x="2304" y="1385"/>
                </a:lnTo>
                <a:lnTo>
                  <a:pt x="2240" y="1333"/>
                </a:lnTo>
                <a:lnTo>
                  <a:pt x="2180" y="1277"/>
                </a:lnTo>
                <a:lnTo>
                  <a:pt x="2128" y="1225"/>
                </a:lnTo>
                <a:lnTo>
                  <a:pt x="2076" y="1173"/>
                </a:lnTo>
                <a:lnTo>
                  <a:pt x="2020" y="1105"/>
                </a:lnTo>
                <a:lnTo>
                  <a:pt x="1960" y="1037"/>
                </a:lnTo>
                <a:lnTo>
                  <a:pt x="1899" y="961"/>
                </a:lnTo>
                <a:lnTo>
                  <a:pt x="1881" y="938"/>
                </a:lnTo>
                <a:lnTo>
                  <a:pt x="1849" y="890"/>
                </a:lnTo>
                <a:lnTo>
                  <a:pt x="1820" y="852"/>
                </a:lnTo>
                <a:lnTo>
                  <a:pt x="1799" y="817"/>
                </a:lnTo>
                <a:lnTo>
                  <a:pt x="1776" y="787"/>
                </a:lnTo>
                <a:lnTo>
                  <a:pt x="1752" y="752"/>
                </a:lnTo>
                <a:lnTo>
                  <a:pt x="1730" y="715"/>
                </a:lnTo>
                <a:lnTo>
                  <a:pt x="1712" y="678"/>
                </a:lnTo>
                <a:lnTo>
                  <a:pt x="1691" y="645"/>
                </a:lnTo>
                <a:lnTo>
                  <a:pt x="1668" y="601"/>
                </a:lnTo>
                <a:lnTo>
                  <a:pt x="1650" y="568"/>
                </a:lnTo>
                <a:lnTo>
                  <a:pt x="1632" y="545"/>
                </a:lnTo>
                <a:lnTo>
                  <a:pt x="1611" y="509"/>
                </a:lnTo>
                <a:lnTo>
                  <a:pt x="1594" y="480"/>
                </a:lnTo>
                <a:lnTo>
                  <a:pt x="1573" y="447"/>
                </a:lnTo>
                <a:lnTo>
                  <a:pt x="1556" y="421"/>
                </a:lnTo>
                <a:lnTo>
                  <a:pt x="1538" y="391"/>
                </a:lnTo>
                <a:lnTo>
                  <a:pt x="1515" y="359"/>
                </a:lnTo>
                <a:lnTo>
                  <a:pt x="1485" y="320"/>
                </a:lnTo>
                <a:lnTo>
                  <a:pt x="1459" y="285"/>
                </a:lnTo>
                <a:lnTo>
                  <a:pt x="1432" y="249"/>
                </a:lnTo>
                <a:lnTo>
                  <a:pt x="1406" y="220"/>
                </a:lnTo>
                <a:lnTo>
                  <a:pt x="1382" y="187"/>
                </a:lnTo>
                <a:lnTo>
                  <a:pt x="1350" y="151"/>
                </a:lnTo>
                <a:lnTo>
                  <a:pt x="1327" y="127"/>
                </a:lnTo>
                <a:lnTo>
                  <a:pt x="1297" y="98"/>
                </a:lnTo>
                <a:lnTo>
                  <a:pt x="1265" y="69"/>
                </a:lnTo>
                <a:lnTo>
                  <a:pt x="1230" y="38"/>
                </a:lnTo>
                <a:lnTo>
                  <a:pt x="1189" y="15"/>
                </a:lnTo>
                <a:lnTo>
                  <a:pt x="1149" y="0"/>
                </a:lnTo>
                <a:lnTo>
                  <a:pt x="1110" y="0"/>
                </a:lnTo>
                <a:lnTo>
                  <a:pt x="1077" y="4"/>
                </a:lnTo>
                <a:lnTo>
                  <a:pt x="1046" y="9"/>
                </a:lnTo>
                <a:lnTo>
                  <a:pt x="1013" y="24"/>
                </a:lnTo>
                <a:lnTo>
                  <a:pt x="986" y="42"/>
                </a:lnTo>
                <a:lnTo>
                  <a:pt x="951" y="66"/>
                </a:lnTo>
                <a:lnTo>
                  <a:pt x="913" y="98"/>
                </a:lnTo>
                <a:lnTo>
                  <a:pt x="881" y="127"/>
                </a:lnTo>
                <a:lnTo>
                  <a:pt x="854" y="163"/>
                </a:lnTo>
                <a:lnTo>
                  <a:pt x="823" y="198"/>
                </a:lnTo>
                <a:lnTo>
                  <a:pt x="799" y="233"/>
                </a:lnTo>
                <a:lnTo>
                  <a:pt x="774" y="263"/>
                </a:lnTo>
                <a:lnTo>
                  <a:pt x="752" y="293"/>
                </a:lnTo>
                <a:lnTo>
                  <a:pt x="731" y="329"/>
                </a:lnTo>
                <a:lnTo>
                  <a:pt x="713" y="363"/>
                </a:lnTo>
                <a:lnTo>
                  <a:pt x="693" y="399"/>
                </a:lnTo>
                <a:lnTo>
                  <a:pt x="675" y="432"/>
                </a:lnTo>
                <a:lnTo>
                  <a:pt x="655" y="465"/>
                </a:lnTo>
                <a:lnTo>
                  <a:pt x="640" y="497"/>
                </a:lnTo>
                <a:lnTo>
                  <a:pt x="622" y="533"/>
                </a:lnTo>
                <a:lnTo>
                  <a:pt x="604" y="568"/>
                </a:lnTo>
                <a:lnTo>
                  <a:pt x="590" y="604"/>
                </a:lnTo>
                <a:lnTo>
                  <a:pt x="575" y="636"/>
                </a:lnTo>
                <a:lnTo>
                  <a:pt x="558" y="678"/>
                </a:lnTo>
                <a:lnTo>
                  <a:pt x="546" y="713"/>
                </a:lnTo>
                <a:lnTo>
                  <a:pt x="531" y="752"/>
                </a:lnTo>
                <a:lnTo>
                  <a:pt x="519" y="787"/>
                </a:lnTo>
                <a:lnTo>
                  <a:pt x="508" y="822"/>
                </a:lnTo>
                <a:lnTo>
                  <a:pt x="493" y="861"/>
                </a:lnTo>
                <a:lnTo>
                  <a:pt x="478" y="896"/>
                </a:lnTo>
                <a:lnTo>
                  <a:pt x="467" y="928"/>
                </a:lnTo>
                <a:lnTo>
                  <a:pt x="456" y="964"/>
                </a:lnTo>
                <a:lnTo>
                  <a:pt x="443" y="1000"/>
                </a:lnTo>
                <a:lnTo>
                  <a:pt x="408" y="1081"/>
                </a:lnTo>
                <a:lnTo>
                  <a:pt x="368" y="1157"/>
                </a:lnTo>
                <a:lnTo>
                  <a:pt x="308" y="1265"/>
                </a:lnTo>
                <a:lnTo>
                  <a:pt x="240" y="1373"/>
                </a:lnTo>
                <a:lnTo>
                  <a:pt x="144" y="1477"/>
                </a:lnTo>
              </a:path>
            </a:pathLst>
          </a:custGeom>
          <a:gradFill rotWithShape="0">
            <a:gsLst>
              <a:gs pos="0">
                <a:srgbClr val="993366"/>
              </a:gs>
              <a:gs pos="50000">
                <a:srgbClr val="993366">
                  <a:gamma/>
                  <a:shade val="46275"/>
                  <a:invGamma/>
                </a:srgbClr>
              </a:gs>
              <a:gs pos="100000">
                <a:srgbClr val="99336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89447" name="Freeform 7"/>
          <p:cNvSpPr>
            <a:spLocks/>
          </p:cNvSpPr>
          <p:nvPr/>
        </p:nvSpPr>
        <p:spPr bwMode="auto">
          <a:xfrm>
            <a:off x="4760913" y="4090988"/>
            <a:ext cx="1228725" cy="438150"/>
          </a:xfrm>
          <a:custGeom>
            <a:avLst/>
            <a:gdLst>
              <a:gd name="T0" fmla="*/ 0 w 771"/>
              <a:gd name="T1" fmla="*/ 0 h 273"/>
              <a:gd name="T2" fmla="*/ 0 w 771"/>
              <a:gd name="T3" fmla="*/ 269 h 273"/>
              <a:gd name="T4" fmla="*/ 765 w 771"/>
              <a:gd name="T5" fmla="*/ 273 h 273"/>
              <a:gd name="T6" fmla="*/ 771 w 771"/>
              <a:gd name="T7" fmla="*/ 268 h 273"/>
              <a:gd name="T8" fmla="*/ 731 w 771"/>
              <a:gd name="T9" fmla="*/ 261 h 273"/>
              <a:gd name="T10" fmla="*/ 705 w 771"/>
              <a:gd name="T11" fmla="*/ 256 h 273"/>
              <a:gd name="T12" fmla="*/ 672 w 771"/>
              <a:gd name="T13" fmla="*/ 250 h 273"/>
              <a:gd name="T14" fmla="*/ 637 w 771"/>
              <a:gd name="T15" fmla="*/ 243 h 273"/>
              <a:gd name="T16" fmla="*/ 611 w 771"/>
              <a:gd name="T17" fmla="*/ 240 h 273"/>
              <a:gd name="T18" fmla="*/ 573 w 771"/>
              <a:gd name="T19" fmla="*/ 231 h 273"/>
              <a:gd name="T20" fmla="*/ 536 w 771"/>
              <a:gd name="T21" fmla="*/ 223 h 273"/>
              <a:gd name="T22" fmla="*/ 501 w 771"/>
              <a:gd name="T23" fmla="*/ 214 h 273"/>
              <a:gd name="T24" fmla="*/ 472 w 771"/>
              <a:gd name="T25" fmla="*/ 207 h 273"/>
              <a:gd name="T26" fmla="*/ 443 w 771"/>
              <a:gd name="T27" fmla="*/ 198 h 273"/>
              <a:gd name="T28" fmla="*/ 409 w 771"/>
              <a:gd name="T29" fmla="*/ 189 h 273"/>
              <a:gd name="T30" fmla="*/ 380 w 771"/>
              <a:gd name="T31" fmla="*/ 180 h 273"/>
              <a:gd name="T32" fmla="*/ 352 w 771"/>
              <a:gd name="T33" fmla="*/ 171 h 273"/>
              <a:gd name="T34" fmla="*/ 323 w 771"/>
              <a:gd name="T35" fmla="*/ 163 h 273"/>
              <a:gd name="T36" fmla="*/ 292 w 771"/>
              <a:gd name="T37" fmla="*/ 150 h 273"/>
              <a:gd name="T38" fmla="*/ 259 w 771"/>
              <a:gd name="T39" fmla="*/ 138 h 273"/>
              <a:gd name="T40" fmla="*/ 228 w 771"/>
              <a:gd name="T41" fmla="*/ 129 h 273"/>
              <a:gd name="T42" fmla="*/ 196 w 771"/>
              <a:gd name="T43" fmla="*/ 114 h 273"/>
              <a:gd name="T44" fmla="*/ 160 w 771"/>
              <a:gd name="T45" fmla="*/ 99 h 273"/>
              <a:gd name="T46" fmla="*/ 132 w 771"/>
              <a:gd name="T47" fmla="*/ 87 h 273"/>
              <a:gd name="T48" fmla="*/ 105 w 771"/>
              <a:gd name="T49" fmla="*/ 70 h 273"/>
              <a:gd name="T50" fmla="*/ 66 w 771"/>
              <a:gd name="T51" fmla="*/ 47 h 273"/>
              <a:gd name="T52" fmla="*/ 37 w 771"/>
              <a:gd name="T53" fmla="*/ 28 h 273"/>
              <a:gd name="T54" fmla="*/ 16 w 771"/>
              <a:gd name="T55" fmla="*/ 12 h 273"/>
              <a:gd name="T56" fmla="*/ 0 w 771"/>
              <a:gd name="T57" fmla="*/ 5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71" h="273">
                <a:moveTo>
                  <a:pt x="0" y="0"/>
                </a:moveTo>
                <a:lnTo>
                  <a:pt x="0" y="269"/>
                </a:lnTo>
                <a:lnTo>
                  <a:pt x="765" y="273"/>
                </a:lnTo>
                <a:lnTo>
                  <a:pt x="771" y="268"/>
                </a:lnTo>
                <a:lnTo>
                  <a:pt x="731" y="261"/>
                </a:lnTo>
                <a:lnTo>
                  <a:pt x="705" y="256"/>
                </a:lnTo>
                <a:lnTo>
                  <a:pt x="672" y="250"/>
                </a:lnTo>
                <a:lnTo>
                  <a:pt x="637" y="243"/>
                </a:lnTo>
                <a:lnTo>
                  <a:pt x="611" y="240"/>
                </a:lnTo>
                <a:lnTo>
                  <a:pt x="573" y="231"/>
                </a:lnTo>
                <a:lnTo>
                  <a:pt x="536" y="223"/>
                </a:lnTo>
                <a:lnTo>
                  <a:pt x="501" y="214"/>
                </a:lnTo>
                <a:lnTo>
                  <a:pt x="472" y="207"/>
                </a:lnTo>
                <a:lnTo>
                  <a:pt x="443" y="198"/>
                </a:lnTo>
                <a:lnTo>
                  <a:pt x="409" y="189"/>
                </a:lnTo>
                <a:lnTo>
                  <a:pt x="380" y="180"/>
                </a:lnTo>
                <a:lnTo>
                  <a:pt x="352" y="171"/>
                </a:lnTo>
                <a:lnTo>
                  <a:pt x="323" y="163"/>
                </a:lnTo>
                <a:lnTo>
                  <a:pt x="292" y="150"/>
                </a:lnTo>
                <a:lnTo>
                  <a:pt x="259" y="138"/>
                </a:lnTo>
                <a:lnTo>
                  <a:pt x="228" y="129"/>
                </a:lnTo>
                <a:lnTo>
                  <a:pt x="196" y="114"/>
                </a:lnTo>
                <a:lnTo>
                  <a:pt x="160" y="99"/>
                </a:lnTo>
                <a:lnTo>
                  <a:pt x="132" y="87"/>
                </a:lnTo>
                <a:lnTo>
                  <a:pt x="105" y="70"/>
                </a:lnTo>
                <a:lnTo>
                  <a:pt x="66" y="47"/>
                </a:lnTo>
                <a:lnTo>
                  <a:pt x="37" y="28"/>
                </a:lnTo>
                <a:lnTo>
                  <a:pt x="16" y="12"/>
                </a:lnTo>
                <a:lnTo>
                  <a:pt x="0" y="5"/>
                </a:lnTo>
              </a:path>
            </a:pathLst>
          </a:custGeom>
          <a:gradFill rotWithShape="0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1747838" y="3652838"/>
            <a:ext cx="2497480" cy="4591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panose="02040602050305030304" pitchFamily="18" charset="0"/>
              </a:rPr>
              <a:t>Do Not Reject </a:t>
            </a:r>
            <a:r>
              <a:rPr lang="en-US" altLang="en-US" sz="2400" i="1">
                <a:effectLst/>
                <a:latin typeface="Book Antiqua" panose="02040602050305030304" pitchFamily="18" charset="0"/>
              </a:rPr>
              <a:t>H</a:t>
            </a:r>
            <a:r>
              <a:rPr lang="en-US" altLang="en-US" sz="2400" baseline="-25000">
                <a:effectLst/>
                <a:latin typeface="Book Antiqua" panose="02040602050305030304" pitchFamily="18" charset="0"/>
              </a:rPr>
              <a:t>0</a:t>
            </a:r>
          </a:p>
        </p:txBody>
      </p:sp>
      <p:sp>
        <p:nvSpPr>
          <p:cNvPr id="189449" name="Rectangle 9"/>
          <p:cNvSpPr>
            <a:spLocks noChangeArrowheads="1"/>
          </p:cNvSpPr>
          <p:nvPr/>
        </p:nvSpPr>
        <p:spPr bwMode="auto">
          <a:xfrm>
            <a:off x="5145088" y="3170238"/>
            <a:ext cx="1410644" cy="4591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panose="02040602050305030304" pitchFamily="18" charset="0"/>
              </a:rPr>
              <a:t>Reject </a:t>
            </a:r>
            <a:r>
              <a:rPr lang="en-US" altLang="en-US" sz="2400" i="1" dirty="0">
                <a:effectLst/>
                <a:latin typeface="Book Antiqua" panose="02040602050305030304" pitchFamily="18" charset="0"/>
              </a:rPr>
              <a:t>H</a:t>
            </a:r>
            <a:r>
              <a:rPr lang="en-US" altLang="en-US" sz="2400" baseline="-25000" dirty="0">
                <a:effectLst/>
                <a:latin typeface="Book Antiqua" panose="02040602050305030304" pitchFamily="18" charset="0"/>
              </a:rPr>
              <a:t>0</a:t>
            </a:r>
          </a:p>
        </p:txBody>
      </p:sp>
      <p:grpSp>
        <p:nvGrpSpPr>
          <p:cNvPr id="189450" name="Group 10"/>
          <p:cNvGrpSpPr>
            <a:grpSpLocks/>
          </p:cNvGrpSpPr>
          <p:nvPr/>
        </p:nvGrpSpPr>
        <p:grpSpPr bwMode="auto">
          <a:xfrm>
            <a:off x="1100138" y="1770063"/>
            <a:ext cx="4967287" cy="2743200"/>
            <a:chOff x="729" y="1475"/>
            <a:chExt cx="3129" cy="1728"/>
          </a:xfrm>
        </p:grpSpPr>
        <p:sp>
          <p:nvSpPr>
            <p:cNvPr id="189451" name="Arc 11"/>
            <p:cNvSpPr>
              <a:spLocks/>
            </p:cNvSpPr>
            <p:nvPr/>
          </p:nvSpPr>
          <p:spPr bwMode="auto">
            <a:xfrm rot="3423864">
              <a:off x="2420" y="2458"/>
              <a:ext cx="853" cy="278"/>
            </a:xfrm>
            <a:custGeom>
              <a:avLst/>
              <a:gdLst>
                <a:gd name="G0" fmla="+- 21 0 0"/>
                <a:gd name="G1" fmla="+- 0 0 0"/>
                <a:gd name="G2" fmla="+- 21600 0 0"/>
                <a:gd name="T0" fmla="*/ 17867 w 17867"/>
                <a:gd name="T1" fmla="*/ 12169 h 21600"/>
                <a:gd name="T2" fmla="*/ 0 w 17867"/>
                <a:gd name="T3" fmla="*/ 21600 h 21600"/>
                <a:gd name="T4" fmla="*/ 21 w 17867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867" h="21600" fill="none" extrusionOk="0">
                  <a:moveTo>
                    <a:pt x="17866" y="12168"/>
                  </a:moveTo>
                  <a:cubicBezTo>
                    <a:pt x="13843" y="18069"/>
                    <a:pt x="7162" y="21599"/>
                    <a:pt x="21" y="21600"/>
                  </a:cubicBezTo>
                  <a:cubicBezTo>
                    <a:pt x="14" y="21600"/>
                    <a:pt x="7" y="21599"/>
                    <a:pt x="0" y="21599"/>
                  </a:cubicBezTo>
                </a:path>
                <a:path w="17867" h="21600" stroke="0" extrusionOk="0">
                  <a:moveTo>
                    <a:pt x="17866" y="12168"/>
                  </a:moveTo>
                  <a:cubicBezTo>
                    <a:pt x="13843" y="18069"/>
                    <a:pt x="7162" y="21599"/>
                    <a:pt x="21" y="21600"/>
                  </a:cubicBezTo>
                  <a:cubicBezTo>
                    <a:pt x="14" y="21600"/>
                    <a:pt x="7" y="21599"/>
                    <a:pt x="0" y="21599"/>
                  </a:cubicBezTo>
                  <a:lnTo>
                    <a:pt x="21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89452" name="Arc 12"/>
            <p:cNvSpPr>
              <a:spLocks/>
            </p:cNvSpPr>
            <p:nvPr/>
          </p:nvSpPr>
          <p:spPr bwMode="auto">
            <a:xfrm rot="623505">
              <a:off x="3060" y="2969"/>
              <a:ext cx="798" cy="175"/>
            </a:xfrm>
            <a:custGeom>
              <a:avLst/>
              <a:gdLst>
                <a:gd name="G0" fmla="+- 19809 0 0"/>
                <a:gd name="G1" fmla="+- 0 0 0"/>
                <a:gd name="G2" fmla="+- 21600 0 0"/>
                <a:gd name="T0" fmla="*/ 20642 w 20642"/>
                <a:gd name="T1" fmla="*/ 21584 h 21600"/>
                <a:gd name="T2" fmla="*/ 0 w 20642"/>
                <a:gd name="T3" fmla="*/ 8612 h 21600"/>
                <a:gd name="T4" fmla="*/ 19809 w 20642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2" h="21600" fill="none" extrusionOk="0">
                  <a:moveTo>
                    <a:pt x="20641" y="21583"/>
                  </a:moveTo>
                  <a:cubicBezTo>
                    <a:pt x="20364" y="21594"/>
                    <a:pt x="20086" y="21599"/>
                    <a:pt x="19809" y="21600"/>
                  </a:cubicBezTo>
                  <a:cubicBezTo>
                    <a:pt x="11209" y="21600"/>
                    <a:pt x="3428" y="16498"/>
                    <a:pt x="0" y="8611"/>
                  </a:cubicBezTo>
                </a:path>
                <a:path w="20642" h="21600" stroke="0" extrusionOk="0">
                  <a:moveTo>
                    <a:pt x="20641" y="21583"/>
                  </a:moveTo>
                  <a:cubicBezTo>
                    <a:pt x="20364" y="21594"/>
                    <a:pt x="20086" y="21599"/>
                    <a:pt x="19809" y="21600"/>
                  </a:cubicBezTo>
                  <a:cubicBezTo>
                    <a:pt x="11209" y="21600"/>
                    <a:pt x="3428" y="16498"/>
                    <a:pt x="0" y="8611"/>
                  </a:cubicBezTo>
                  <a:lnTo>
                    <a:pt x="19809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89453" name="Arc 13"/>
            <p:cNvSpPr>
              <a:spLocks/>
            </p:cNvSpPr>
            <p:nvPr/>
          </p:nvSpPr>
          <p:spPr bwMode="auto">
            <a:xfrm rot="6485904">
              <a:off x="1097" y="1813"/>
              <a:ext cx="978" cy="365"/>
            </a:xfrm>
            <a:custGeom>
              <a:avLst/>
              <a:gdLst>
                <a:gd name="G0" fmla="+- 21520 0 0"/>
                <a:gd name="G1" fmla="+- 0 0 0"/>
                <a:gd name="G2" fmla="+- 21600 0 0"/>
                <a:gd name="T0" fmla="*/ 21520 w 21520"/>
                <a:gd name="T1" fmla="*/ 21600 h 21600"/>
                <a:gd name="T2" fmla="*/ 0 w 21520"/>
                <a:gd name="T3" fmla="*/ 1856 h 21600"/>
                <a:gd name="T4" fmla="*/ 21520 w 2152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20" h="21600" fill="none" extrusionOk="0">
                  <a:moveTo>
                    <a:pt x="21520" y="21600"/>
                  </a:moveTo>
                  <a:cubicBezTo>
                    <a:pt x="10310" y="21600"/>
                    <a:pt x="963" y="13024"/>
                    <a:pt x="-1" y="1856"/>
                  </a:cubicBezTo>
                </a:path>
                <a:path w="21520" h="21600" stroke="0" extrusionOk="0">
                  <a:moveTo>
                    <a:pt x="21520" y="21600"/>
                  </a:moveTo>
                  <a:cubicBezTo>
                    <a:pt x="10310" y="21600"/>
                    <a:pt x="963" y="13024"/>
                    <a:pt x="-1" y="1856"/>
                  </a:cubicBezTo>
                  <a:lnTo>
                    <a:pt x="2152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89454" name="Arc 14"/>
            <p:cNvSpPr>
              <a:spLocks/>
            </p:cNvSpPr>
            <p:nvPr/>
          </p:nvSpPr>
          <p:spPr bwMode="auto">
            <a:xfrm rot="14520000">
              <a:off x="1705" y="1851"/>
              <a:ext cx="972" cy="220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595 w 21595"/>
                <a:gd name="T1" fmla="*/ 462 h 21600"/>
                <a:gd name="T2" fmla="*/ 0 w 21595"/>
                <a:gd name="T3" fmla="*/ 21600 h 21600"/>
                <a:gd name="T4" fmla="*/ 0 w 21595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600" fill="none" extrusionOk="0">
                  <a:moveTo>
                    <a:pt x="21595" y="462"/>
                  </a:moveTo>
                  <a:cubicBezTo>
                    <a:pt x="21343" y="12208"/>
                    <a:pt x="11749" y="21599"/>
                    <a:pt x="0" y="21600"/>
                  </a:cubicBezTo>
                </a:path>
                <a:path w="21595" h="21600" stroke="0" extrusionOk="0">
                  <a:moveTo>
                    <a:pt x="21595" y="462"/>
                  </a:moveTo>
                  <a:cubicBezTo>
                    <a:pt x="21343" y="12208"/>
                    <a:pt x="1174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89455" name="Freeform 15"/>
            <p:cNvSpPr>
              <a:spLocks/>
            </p:cNvSpPr>
            <p:nvPr/>
          </p:nvSpPr>
          <p:spPr bwMode="auto">
            <a:xfrm rot="-100623">
              <a:off x="729" y="2403"/>
              <a:ext cx="544" cy="800"/>
            </a:xfrm>
            <a:custGeom>
              <a:avLst/>
              <a:gdLst>
                <a:gd name="T0" fmla="*/ 0 w 556"/>
                <a:gd name="T1" fmla="*/ 812 h 812"/>
                <a:gd name="T2" fmla="*/ 268 w 556"/>
                <a:gd name="T3" fmla="*/ 544 h 812"/>
                <a:gd name="T4" fmla="*/ 448 w 556"/>
                <a:gd name="T5" fmla="*/ 248 h 812"/>
                <a:gd name="T6" fmla="*/ 556 w 556"/>
                <a:gd name="T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6" h="812">
                  <a:moveTo>
                    <a:pt x="0" y="812"/>
                  </a:moveTo>
                  <a:cubicBezTo>
                    <a:pt x="96" y="725"/>
                    <a:pt x="193" y="638"/>
                    <a:pt x="268" y="544"/>
                  </a:cubicBezTo>
                  <a:cubicBezTo>
                    <a:pt x="343" y="450"/>
                    <a:pt x="400" y="339"/>
                    <a:pt x="448" y="248"/>
                  </a:cubicBezTo>
                  <a:cubicBezTo>
                    <a:pt x="496" y="157"/>
                    <a:pt x="538" y="41"/>
                    <a:pt x="556" y="0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</p:grpSp>
      <p:sp>
        <p:nvSpPr>
          <p:cNvPr id="189456" name="Rectangle 16"/>
          <p:cNvSpPr>
            <a:spLocks noChangeArrowheads="1"/>
          </p:cNvSpPr>
          <p:nvPr/>
        </p:nvSpPr>
        <p:spPr bwMode="auto">
          <a:xfrm>
            <a:off x="6664325" y="4303713"/>
            <a:ext cx="1857882" cy="4591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panose="02040602050305030304" pitchFamily="18" charset="0"/>
              </a:rPr>
              <a:t>MSTR/MSE</a:t>
            </a:r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auto">
          <a:xfrm>
            <a:off x="3781425" y="5030788"/>
            <a:ext cx="2059860" cy="4591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panose="02040602050305030304" pitchFamily="18" charset="0"/>
              </a:rPr>
              <a:t>Critical </a:t>
            </a:r>
            <a:r>
              <a:rPr lang="en-US" altLang="en-US" sz="2400" dirty="0" smtClean="0">
                <a:effectLst/>
                <a:latin typeface="Book Antiqua" panose="02040602050305030304" pitchFamily="18" charset="0"/>
              </a:rPr>
              <a:t>Value</a:t>
            </a:r>
            <a:endParaRPr lang="en-US" altLang="en-US" sz="2400" dirty="0">
              <a:effectLst/>
              <a:latin typeface="Book Antiqua" panose="02040602050305030304" pitchFamily="18" charset="0"/>
            </a:endParaRPr>
          </a:p>
        </p:txBody>
      </p:sp>
      <p:sp>
        <p:nvSpPr>
          <p:cNvPr id="189458" name="Rectangle 18"/>
          <p:cNvSpPr>
            <a:spLocks noChangeArrowheads="1"/>
          </p:cNvSpPr>
          <p:nvPr/>
        </p:nvSpPr>
        <p:spPr bwMode="auto">
          <a:xfrm>
            <a:off x="4586288" y="4640263"/>
            <a:ext cx="484108" cy="4591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n-US" altLang="en-US" sz="2400" i="1">
                <a:effectLst/>
                <a:latin typeface="Book Antiqua" panose="02040602050305030304" pitchFamily="18" charset="0"/>
              </a:rPr>
              <a:t>F</a:t>
            </a:r>
            <a:r>
              <a:rPr lang="en-US" altLang="en-US" sz="2400" i="1" baseline="-25000">
                <a:effectLst/>
                <a:latin typeface="Symbol" panose="05050102010706020507" pitchFamily="18" charset="2"/>
              </a:rPr>
              <a:t></a:t>
            </a:r>
          </a:p>
        </p:txBody>
      </p:sp>
      <p:sp>
        <p:nvSpPr>
          <p:cNvPr id="189459" name="Line 19"/>
          <p:cNvSpPr>
            <a:spLocks noChangeShapeType="1"/>
          </p:cNvSpPr>
          <p:nvPr/>
        </p:nvSpPr>
        <p:spPr bwMode="auto">
          <a:xfrm flipV="1">
            <a:off x="1138238" y="4529138"/>
            <a:ext cx="5510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89460" name="Line 20"/>
          <p:cNvSpPr>
            <a:spLocks noChangeShapeType="1"/>
          </p:cNvSpPr>
          <p:nvPr/>
        </p:nvSpPr>
        <p:spPr bwMode="auto">
          <a:xfrm>
            <a:off x="4762500" y="3390900"/>
            <a:ext cx="371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89461" name="Line 21"/>
          <p:cNvSpPr>
            <a:spLocks noChangeShapeType="1"/>
          </p:cNvSpPr>
          <p:nvPr/>
        </p:nvSpPr>
        <p:spPr bwMode="auto">
          <a:xfrm flipH="1" flipV="1">
            <a:off x="4257675" y="3876675"/>
            <a:ext cx="504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89462" name="Text Box 22"/>
          <p:cNvSpPr txBox="1">
            <a:spLocks noChangeArrowheads="1"/>
          </p:cNvSpPr>
          <p:nvPr/>
        </p:nvSpPr>
        <p:spPr bwMode="auto">
          <a:xfrm>
            <a:off x="4182364" y="1824038"/>
            <a:ext cx="32303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>
                <a:effectLst/>
                <a:latin typeface="Book Antiqua" panose="02040602050305030304" pitchFamily="18" charset="0"/>
              </a:rPr>
              <a:t>Sampling Distribution</a:t>
            </a:r>
          </a:p>
          <a:p>
            <a:r>
              <a:rPr lang="en-US" altLang="en-US" sz="2400" dirty="0">
                <a:effectLst/>
                <a:latin typeface="Book Antiqua" panose="02040602050305030304" pitchFamily="18" charset="0"/>
              </a:rPr>
              <a:t>of MSTR/MSE</a:t>
            </a:r>
          </a:p>
        </p:txBody>
      </p:sp>
      <p:sp>
        <p:nvSpPr>
          <p:cNvPr id="189463" name="Line 23"/>
          <p:cNvSpPr>
            <a:spLocks noChangeShapeType="1"/>
          </p:cNvSpPr>
          <p:nvPr/>
        </p:nvSpPr>
        <p:spPr bwMode="auto">
          <a:xfrm flipH="1" flipV="1">
            <a:off x="4762500" y="3105150"/>
            <a:ext cx="0" cy="1504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189464" name="Text Box 24"/>
          <p:cNvSpPr txBox="1">
            <a:spLocks noChangeArrowheads="1"/>
          </p:cNvSpPr>
          <p:nvPr/>
        </p:nvSpPr>
        <p:spPr bwMode="auto">
          <a:xfrm>
            <a:off x="5422900" y="3648075"/>
            <a:ext cx="3921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600" i="1">
                <a:effectLst/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189465" name="Line 25"/>
          <p:cNvSpPr>
            <a:spLocks noChangeShapeType="1"/>
          </p:cNvSpPr>
          <p:nvPr/>
        </p:nvSpPr>
        <p:spPr bwMode="auto">
          <a:xfrm flipH="1">
            <a:off x="4895850" y="4038600"/>
            <a:ext cx="552450" cy="361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MARTInkShape-5"/>
          <p:cNvSpPr/>
          <p:nvPr/>
        </p:nvSpPr>
        <p:spPr>
          <a:xfrm>
            <a:off x="4839789" y="4565469"/>
            <a:ext cx="13063" cy="6532"/>
          </a:xfrm>
          <a:custGeom>
            <a:avLst/>
            <a:gdLst/>
            <a:ahLst/>
            <a:cxnLst/>
            <a:rect l="0" t="0" r="0" b="0"/>
            <a:pathLst>
              <a:path w="13063" h="6532">
                <a:moveTo>
                  <a:pt x="0" y="6531"/>
                </a:moveTo>
                <a:lnTo>
                  <a:pt x="5623" y="6531"/>
                </a:lnTo>
                <a:lnTo>
                  <a:pt x="13062" y="0"/>
                </a:lnTo>
              </a:path>
            </a:pathLst>
          </a:custGeom>
          <a:ln w="38100"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89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8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89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8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8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8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8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8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50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18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6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500"/>
                                        <p:tgtEl>
                                          <p:spTgt spid="18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1" dur="5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5" grpId="0" animBg="1"/>
      <p:bldP spid="189446" grpId="0" animBg="1"/>
      <p:bldP spid="189447" grpId="0" animBg="1"/>
      <p:bldP spid="189448" grpId="0" autoUpdateAnimBg="0"/>
      <p:bldP spid="189449" grpId="0" autoUpdateAnimBg="0"/>
      <p:bldP spid="189456" grpId="0" autoUpdateAnimBg="0"/>
      <p:bldP spid="189457" grpId="0" autoUpdateAnimBg="0"/>
      <p:bldP spid="189458" grpId="0" autoUpdateAnimBg="0"/>
      <p:bldP spid="189459" grpId="0" animBg="1"/>
      <p:bldP spid="189460" grpId="0" animBg="1"/>
      <p:bldP spid="189461" grpId="0" animBg="1"/>
      <p:bldP spid="189462" grpId="0" autoUpdateAnimBg="0"/>
      <p:bldP spid="189463" grpId="0" animBg="1"/>
      <p:bldP spid="189464" grpId="0" autoUpdateAnimBg="0"/>
      <p:bldP spid="1894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625475" y="2125663"/>
            <a:ext cx="7742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0469" name="AutoShape 5"/>
          <p:cNvSpPr>
            <a:spLocks noChangeArrowheads="1"/>
          </p:cNvSpPr>
          <p:nvPr/>
        </p:nvSpPr>
        <p:spPr bwMode="auto">
          <a:xfrm>
            <a:off x="609600" y="4381500"/>
            <a:ext cx="3154878" cy="952500"/>
          </a:xfrm>
          <a:prstGeom prst="wedgeRoundRectCallout">
            <a:avLst>
              <a:gd name="adj1" fmla="val 21731"/>
              <a:gd name="adj2" fmla="val -144000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5430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573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716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859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3431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800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2575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714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>
                <a:effectLst/>
                <a:latin typeface="Book Antiqua" charset="0"/>
                <a:ea typeface="Book Antiqua" charset="0"/>
                <a:cs typeface="Book Antiqua" charset="0"/>
              </a:rPr>
              <a:t>SST is partitioned</a:t>
            </a:r>
          </a:p>
          <a:p>
            <a:pPr algn="ctr"/>
            <a:r>
              <a:rPr lang="en-US" altLang="en-US">
                <a:effectLst/>
                <a:latin typeface="Book Antiqua" charset="0"/>
                <a:ea typeface="Book Antiqua" charset="0"/>
                <a:cs typeface="Book Antiqua" charset="0"/>
              </a:rPr>
              <a:t>into SSTR and SSE.</a:t>
            </a:r>
          </a:p>
        </p:txBody>
      </p:sp>
      <p:sp>
        <p:nvSpPr>
          <p:cNvPr id="190470" name="AutoShape 6"/>
          <p:cNvSpPr>
            <a:spLocks noChangeArrowheads="1"/>
          </p:cNvSpPr>
          <p:nvPr/>
        </p:nvSpPr>
        <p:spPr bwMode="auto">
          <a:xfrm>
            <a:off x="4343400" y="3848100"/>
            <a:ext cx="4113322" cy="1352550"/>
          </a:xfrm>
          <a:prstGeom prst="wedgeRoundRectCallout">
            <a:avLst>
              <a:gd name="adj1" fmla="val -36245"/>
              <a:gd name="adj2" fmla="val -78991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SST’s degrees of freedom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(</a:t>
            </a:r>
            <a:r>
              <a:rPr lang="en-US" altLang="en-US" sz="2400" dirty="0" err="1">
                <a:effectLst/>
                <a:latin typeface="Book Antiqua" charset="0"/>
                <a:ea typeface="Book Antiqua" charset="0"/>
                <a:cs typeface="Book Antiqua" charset="0"/>
              </a:rPr>
              <a:t>d.f.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) are partitioned into</a:t>
            </a: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SSTR’s </a:t>
            </a:r>
            <a:r>
              <a:rPr lang="en-US" altLang="en-US" sz="2400" dirty="0" err="1">
                <a:effectLst/>
                <a:latin typeface="Book Antiqua" charset="0"/>
                <a:ea typeface="Book Antiqua" charset="0"/>
                <a:cs typeface="Book Antiqua" charset="0"/>
              </a:rPr>
              <a:t>d.f.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and SSE’s </a:t>
            </a:r>
            <a:r>
              <a:rPr lang="en-US" altLang="en-US" sz="2400" dirty="0" err="1" smtClean="0">
                <a:effectLst/>
                <a:latin typeface="Book Antiqua" charset="0"/>
                <a:ea typeface="Book Antiqua" charset="0"/>
                <a:cs typeface="Book Antiqua" charset="0"/>
              </a:rPr>
              <a:t>df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0471" name="Rectangle 7"/>
          <p:cNvSpPr>
            <a:spLocks noChangeArrowheads="1"/>
          </p:cNvSpPr>
          <p:nvPr/>
        </p:nvSpPr>
        <p:spPr bwMode="auto">
          <a:xfrm>
            <a:off x="552450" y="2076450"/>
            <a:ext cx="1617374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lnSpc>
                <a:spcPct val="12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Treatment</a:t>
            </a:r>
          </a:p>
          <a:p>
            <a:pPr algn="l">
              <a:lnSpc>
                <a:spcPct val="12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Error</a:t>
            </a:r>
          </a:p>
          <a:p>
            <a:pPr algn="l">
              <a:lnSpc>
                <a:spcPct val="12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Total</a:t>
            </a:r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2400300" y="2057400"/>
            <a:ext cx="878574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SSTR</a:t>
            </a:r>
          </a:p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SSE</a:t>
            </a:r>
          </a:p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SST</a:t>
            </a:r>
          </a:p>
        </p:txBody>
      </p:sp>
      <p:sp>
        <p:nvSpPr>
          <p:cNvPr id="190473" name="Rectangle 9"/>
          <p:cNvSpPr>
            <a:spLocks noChangeArrowheads="1"/>
          </p:cNvSpPr>
          <p:nvPr/>
        </p:nvSpPr>
        <p:spPr bwMode="auto">
          <a:xfrm>
            <a:off x="4038600" y="2057400"/>
            <a:ext cx="938476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 – 1</a:t>
            </a:r>
          </a:p>
          <a:p>
            <a:pPr>
              <a:lnSpc>
                <a:spcPct val="120000"/>
              </a:lnSpc>
            </a:pP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n</a:t>
            </a:r>
            <a:r>
              <a:rPr lang="en-US" altLang="en-US" sz="2400" baseline="-25000">
                <a:effectLst/>
                <a:latin typeface="Book Antiqua" charset="0"/>
                <a:ea typeface="Book Antiqua" charset="0"/>
                <a:cs typeface="Book Antiqua" charset="0"/>
              </a:rPr>
              <a:t>T 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– </a:t>
            </a: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</a:p>
          <a:p>
            <a:pPr>
              <a:lnSpc>
                <a:spcPct val="120000"/>
              </a:lnSpc>
            </a:pP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n</a:t>
            </a:r>
            <a:r>
              <a:rPr lang="en-US" altLang="en-US" sz="2400" baseline="-25000">
                <a:effectLst/>
                <a:latin typeface="Book Antiqua" charset="0"/>
                <a:ea typeface="Book Antiqua" charset="0"/>
                <a:cs typeface="Book Antiqua" charset="0"/>
              </a:rPr>
              <a:t>T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 - 1</a:t>
            </a:r>
          </a:p>
        </p:txBody>
      </p:sp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5562599" y="2095500"/>
            <a:ext cx="107824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MSTR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12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MSE</a:t>
            </a:r>
          </a:p>
        </p:txBody>
      </p:sp>
      <p:sp>
        <p:nvSpPr>
          <p:cNvPr id="190475" name="Rectangle 11"/>
          <p:cNvSpPr>
            <a:spLocks noChangeArrowheads="1"/>
          </p:cNvSpPr>
          <p:nvPr/>
        </p:nvSpPr>
        <p:spPr bwMode="auto">
          <a:xfrm>
            <a:off x="514350" y="1177925"/>
            <a:ext cx="1637342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Source of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Variation</a:t>
            </a:r>
          </a:p>
        </p:txBody>
      </p:sp>
      <p:sp>
        <p:nvSpPr>
          <p:cNvPr id="190476" name="Rectangle 12"/>
          <p:cNvSpPr>
            <a:spLocks noChangeArrowheads="1"/>
          </p:cNvSpPr>
          <p:nvPr/>
        </p:nvSpPr>
        <p:spPr bwMode="auto">
          <a:xfrm>
            <a:off x="2209799" y="1177925"/>
            <a:ext cx="1297893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Sum of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Squares</a:t>
            </a:r>
          </a:p>
        </p:txBody>
      </p:sp>
      <p:sp>
        <p:nvSpPr>
          <p:cNvPr id="190477" name="Rectangle 13"/>
          <p:cNvSpPr>
            <a:spLocks noChangeArrowheads="1"/>
          </p:cNvSpPr>
          <p:nvPr/>
        </p:nvSpPr>
        <p:spPr bwMode="auto">
          <a:xfrm>
            <a:off x="3619500" y="1196975"/>
            <a:ext cx="1697244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Degrees of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Freedom</a:t>
            </a:r>
          </a:p>
        </p:txBody>
      </p:sp>
      <p:sp>
        <p:nvSpPr>
          <p:cNvPr id="190478" name="Rectangle 14"/>
          <p:cNvSpPr>
            <a:spLocks noChangeArrowheads="1"/>
          </p:cNvSpPr>
          <p:nvPr/>
        </p:nvSpPr>
        <p:spPr bwMode="auto">
          <a:xfrm>
            <a:off x="5429249" y="1177925"/>
            <a:ext cx="127792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Mean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Squares</a:t>
            </a:r>
          </a:p>
        </p:txBody>
      </p:sp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6750049" y="2152650"/>
            <a:ext cx="178543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MSTR/MSE</a:t>
            </a:r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7377534" y="1617663"/>
            <a:ext cx="3901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ANOVA Table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190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30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90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3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190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3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190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300"/>
                                        <p:tgtEl>
                                          <p:spTgt spid="19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190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9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 animBg="1"/>
      <p:bldP spid="190469" grpId="0" animBg="1" autoUpdateAnimBg="0"/>
      <p:bldP spid="190470" grpId="0" animBg="1" autoUpdateAnimBg="0"/>
      <p:bldP spid="190471" grpId="0" autoUpdateAnimBg="0"/>
      <p:bldP spid="190472" grpId="0" autoUpdateAnimBg="0"/>
      <p:bldP spid="190473" grpId="0" autoUpdateAnimBg="0"/>
      <p:bldP spid="190474" grpId="0" autoUpdateAnimBg="0"/>
      <p:bldP spid="190475" grpId="0" autoUpdateAnimBg="0"/>
      <p:bldP spid="190476" grpId="0" autoUpdateAnimBg="0"/>
      <p:bldP spid="190477" grpId="0" autoUpdateAnimBg="0"/>
      <p:bldP spid="190478" grpId="0" autoUpdateAnimBg="0"/>
      <p:bldP spid="190479" grpId="0" autoUpdateAnimBg="0"/>
      <p:bldP spid="19048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1962150" y="4572579"/>
            <a:ext cx="5157788" cy="1179513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191496" name="Object 8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818488"/>
              </p:ext>
            </p:extLst>
          </p:nvPr>
        </p:nvGraphicFramePr>
        <p:xfrm>
          <a:off x="2171700" y="4697992"/>
          <a:ext cx="47656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35" name="Equation" r:id="rId3" imgW="5244840" imgH="1028520" progId="Equation.DSMT4">
                  <p:embed/>
                </p:oleObj>
              </mc:Choice>
              <mc:Fallback>
                <p:oleObj name="Equation" r:id="rId3" imgW="5244840" imgH="102852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700" y="4697992"/>
                        <a:ext cx="476567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6733" y="1227280"/>
            <a:ext cx="77279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SST divided by its degrees of freedom </a:t>
            </a:r>
            <a:r>
              <a:rPr lang="en-US" altLang="en-US" i="1" dirty="0" err="1">
                <a:effectLst/>
                <a:latin typeface="Book Antiqua" charset="0"/>
                <a:ea typeface="Book Antiqua" charset="0"/>
                <a:cs typeface="Book Antiqua" charset="0"/>
              </a:rPr>
              <a:t>n</a:t>
            </a:r>
            <a:r>
              <a:rPr lang="en-US" altLang="en-US" i="1" baseline="-25000" dirty="0" err="1">
                <a:effectLst/>
                <a:latin typeface="Book Antiqua" charset="0"/>
                <a:ea typeface="Book Antiqua" charset="0"/>
                <a:cs typeface="Book Antiqua" charset="0"/>
              </a:rPr>
              <a:t>T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– 1 is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the overall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sample variance that would be obtained if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we treated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entire set of observations as one data set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With the entire data set as one sample, the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formula for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computing the total sum of squares, SST, is: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ANOVA Table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05369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5" grpId="0" animBg="1"/>
      <p:bldP spid="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685800" y="5732145"/>
            <a:ext cx="7677150" cy="18097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r>
              <a:rPr lang="en-US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16733" y="1108527"/>
            <a:ext cx="7727950" cy="416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ANOVA can be viewed as the process of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partitioning the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total sum of squares and the degrees of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freedom into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their corresponding sources: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treatments/conditions/groups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and error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Dividing the sum of squares by the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appropriate degrees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of freedom provides the variance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estimates (MSTR and MSE) to calculate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value used to test the hypothesis of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equal population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means.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ANOVA Table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/>
      <p:bldP spid="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ChangeArrowheads="1"/>
          </p:cNvSpPr>
          <p:nvPr/>
        </p:nvSpPr>
        <p:spPr bwMode="auto">
          <a:xfrm>
            <a:off x="762000" y="1181100"/>
            <a:ext cx="7486650" cy="990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alt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</a:t>
            </a:r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762000" y="2286000"/>
            <a:ext cx="7486650" cy="990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r>
              <a:rPr lang="en-US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</a:t>
            </a:r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762000" y="3390900"/>
            <a:ext cx="7486650" cy="6667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r>
              <a:rPr lang="en-US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01783" y="4310743"/>
            <a:ext cx="72564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85800" y="1262743"/>
            <a:ext cx="7662553" cy="3855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For each population, the response variable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is normally distributed (residuals).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variance of the response variable, denoted </a:t>
            </a:r>
            <a:r>
              <a:rPr lang="el-GR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σ</a:t>
            </a:r>
            <a:r>
              <a:rPr lang="en-US" altLang="en-US" baseline="30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, is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same for all of the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populations.</a:t>
            </a:r>
          </a:p>
          <a:p>
            <a:pPr lvl="1">
              <a:buFont typeface="Wingdings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Homoscedasticity versus heteroscedasticity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observations must be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independent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of each other</a:t>
            </a: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Assumptions for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89184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/>
      <p:bldP spid="183300" grpId="0"/>
      <p:bldP spid="183301" grpId="0"/>
      <p:bldP spid="1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7"/>
              <p:cNvSpPr>
                <a:spLocks noChangeArrowheads="1"/>
              </p:cNvSpPr>
              <p:nvPr/>
            </p:nvSpPr>
            <p:spPr bwMode="auto">
              <a:xfrm>
                <a:off x="685800" y="1663403"/>
                <a:ext cx="7727950" cy="533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>
                <a:lvl1pPr marL="342900" indent="-342900" algn="l"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Monotype Sorts" panose="05010101010101010101" pitchFamily="2" charset="2"/>
                  <a:buChar char="n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1pPr>
                <a:lvl2pPr marL="742950" indent="-285750" algn="l">
                  <a:spcBef>
                    <a:spcPct val="20000"/>
                  </a:spcBef>
                  <a:buClr>
                    <a:srgbClr val="66FFFF"/>
                  </a:buClr>
                  <a:buSzPct val="125000"/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66FFFF"/>
                  </a:buClr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Square root transformation</a:t>
                </a:r>
                <a:r>
                  <a:rPr lang="en-US" altLang="en-US" dirty="0" smtClean="0">
                    <a:latin typeface="Book Antiqua" charset="0"/>
                    <a:ea typeface="Book Antiqua" charset="0"/>
                    <a:cs typeface="Book Antiqua" charset="0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bSup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𝑦</m:t>
                        </m:r>
                      </m:e>
                      <m:sub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𝑖𝑗</m:t>
                        </m:r>
                      </m:sub>
                      <m:sup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∗</m:t>
                        </m:r>
                      </m:sup>
                    </m:sSubSup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𝑖𝑗</m:t>
                            </m:r>
                          </m:sub>
                        </m:sSub>
                      </m:e>
                    </m:rad>
                  </m:oMath>
                </a14:m>
                <a:endParaRPr lang="en-US" altLang="en-US" b="1" dirty="0" smtClean="0">
                  <a:solidFill>
                    <a:srgbClr val="CF0E30"/>
                  </a:solidFill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Observations are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P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oisson distributed</a:t>
                </a: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endParaRPr lang="en-US" altLang="en-US" dirty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Logarithmic transformation: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bSup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𝑦</m:t>
                        </m:r>
                      </m:e>
                      <m:sub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𝑖𝑗</m:t>
                        </m:r>
                      </m:sub>
                      <m:sup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∗</m:t>
                        </m:r>
                      </m:sup>
                    </m:sSubSup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</m:t>
                    </m:r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𝑙𝑜𝑔</m:t>
                    </m:r>
                    <m:sSub>
                      <m:sSubPr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b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𝑦</m:t>
                        </m:r>
                      </m:e>
                      <m:sub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𝑖𝑗</m:t>
                        </m:r>
                      </m:sub>
                    </m:sSub>
                  </m:oMath>
                </a14:m>
                <a:endParaRPr lang="en-US" altLang="en-US" dirty="0" smtClean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Observations are lognormal distributed</a:t>
                </a: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endParaRPr lang="en-US" altLang="en-US" dirty="0" smtClean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Box-Cox transformation</a:t>
                </a:r>
              </a:p>
              <a:p>
                <a:pPr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p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𝑦</m:t>
                        </m:r>
                      </m:e>
                      <m:sup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(</m:t>
                        </m:r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𝜆</m:t>
                        </m:r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)</m:t>
                        </m:r>
                      </m:sup>
                    </m:sSup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={</m:t>
                    </m:r>
                    <m:m>
                      <m:mPr>
                        <m:mcs>
                          <m:mc>
                            <m:mcPr>
                              <m:count m:val="2"/>
                              <m:mcJc m:val="center"/>
                            </m:mcPr>
                          </m:mc>
                        </m:mcs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altLang="en-US" i="1" smtClean="0">
                                  <a:effectLst/>
                                  <a:latin typeface="Cambria Math" panose="02040503050406030204" pitchFamily="18" charset="0"/>
                                  <a:ea typeface="Book Antiqua" charset="0"/>
                                  <a:cs typeface="Book Antiqua" charset="0"/>
                                </a:rPr>
                              </m:ctrlPr>
                            </m:sSupPr>
                            <m:e>
                              <m:r>
                                <a:rPr lang="en-US" altLang="en-US" b="0" i="1" smtClean="0">
                                  <a:effectLst/>
                                  <a:latin typeface="Cambria Math" panose="02040503050406030204" pitchFamily="18" charset="0"/>
                                  <a:ea typeface="Book Antiqua" charset="0"/>
                                  <a:cs typeface="Book Antiqua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altLang="en-US" b="0" i="1" smtClean="0">
                                  <a:effectLst/>
                                  <a:latin typeface="Cambria Math" panose="02040503050406030204" pitchFamily="18" charset="0"/>
                                  <a:ea typeface="Book Antiqua" charset="0"/>
                                  <a:cs typeface="Book Antiqua" charset="0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−1)/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𝛾</m:t>
                          </m:r>
                        </m:e>
                        <m:e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𝜆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 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𝑛𝑜𝑡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=0</m:t>
                          </m:r>
                        </m:e>
                      </m:mr>
                      <m:mr>
                        <m:e>
                          <m:r>
                            <m:rPr>
                              <m:sty m:val="p"/>
                            </m:rPr>
                            <a:rPr lang="en-US" altLang="en-US" b="0" i="0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log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(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𝑦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)</m:t>
                          </m:r>
                        </m:e>
                        <m:e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𝜆</m:t>
                          </m:r>
                          <m:r>
                            <a:rPr lang="en-US" altLang="en-US" b="0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  <m:t>=0</m:t>
                          </m:r>
                        </m:e>
                      </m:mr>
                    </m:m>
                  </m:oMath>
                </a14:m>
                <a:endParaRPr lang="en-US" altLang="en-US" dirty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Addresses non-constant variance (severe skew)</a:t>
                </a:r>
              </a:p>
              <a:p>
                <a:pPr>
                  <a:lnSpc>
                    <a:spcPct val="90000"/>
                  </a:lnSpc>
                  <a:buFont typeface="Wingdings" charset="2"/>
                  <a:buChar char="§"/>
                </a:pPr>
                <a:endParaRPr lang="en-US" altLang="en-US" dirty="0" smtClean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 lvl="1">
                  <a:lnSpc>
                    <a:spcPct val="90000"/>
                  </a:lnSpc>
                  <a:buFont typeface="Wingdings" charset="2"/>
                  <a:buChar char="§"/>
                </a:pPr>
                <a:endParaRPr lang="en-US" altLang="en-US" dirty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5800" y="1663403"/>
                <a:ext cx="7727950" cy="533400"/>
              </a:xfrm>
              <a:prstGeom prst="rect">
                <a:avLst/>
              </a:prstGeom>
              <a:blipFill rotWithShape="0">
                <a:blip r:embed="rId2"/>
                <a:stretch>
                  <a:fillRect l="-552" t="-52874" b="-72183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0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Non-normal Responses and Transformations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2073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F5494"/>
                </a:solidFill>
                <a:latin typeface="Book Antiqua" panose="02040602050305030304" pitchFamily="18" charset="0"/>
              </a:rPr>
              <a:t>Let’s take a short break!</a:t>
            </a:r>
            <a:endParaRPr lang="en-US" dirty="0">
              <a:solidFill>
                <a:srgbClr val="0F549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7811142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0963"/>
            <a:ext cx="7772400" cy="966787"/>
          </a:xfrm>
          <a:noFill/>
          <a:ln/>
        </p:spPr>
        <p:txBody>
          <a:bodyPr/>
          <a:lstStyle/>
          <a:p>
            <a:r>
              <a:rPr lang="en-US" altLang="en-US" dirty="0" smtClean="0">
                <a:latin typeface="Book Antiqua" charset="0"/>
                <a:ea typeface="Book Antiqua" charset="0"/>
                <a:cs typeface="Book Antiqua" charset="0"/>
              </a:rPr>
              <a:t>Workshop Outline</a:t>
            </a:r>
            <a:endParaRPr lang="en-US" altLang="en-US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08025" y="1104900"/>
            <a:ext cx="77279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Introduction to Analysis of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Variance (ANOVA)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ANOVA Assumptions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Non-Normal Responses &amp; Transformations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Post hoc analyses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708025" y="1543050"/>
            <a:ext cx="77279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en-US" b="1" dirty="0">
              <a:solidFill>
                <a:srgbClr val="CF0E30"/>
              </a:solidFill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723900" y="2022475"/>
            <a:ext cx="77279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en-US" b="1" dirty="0">
              <a:solidFill>
                <a:srgbClr val="CF0E30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23900" y="2514600"/>
            <a:ext cx="77279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en-US" b="1" dirty="0">
              <a:solidFill>
                <a:srgbClr val="CF0E3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  <p:bldP spid="6151" grpId="0" autoUpdateAnimBg="0"/>
      <p:bldP spid="6152" grpId="0" autoUpdateAnimBg="0"/>
      <p:bldP spid="1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71" name="Text Box 23"/>
          <p:cNvSpPr txBox="1">
            <a:spLocks noChangeArrowheads="1"/>
          </p:cNvSpPr>
          <p:nvPr/>
        </p:nvSpPr>
        <p:spPr bwMode="auto">
          <a:xfrm>
            <a:off x="1031874" y="1585913"/>
            <a:ext cx="7240589" cy="264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simple random sample of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five managers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from each of the three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factories was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taken and the number of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hours worked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by each manager for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the previous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week is shown on the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next slide.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   Conduct an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test using </a:t>
            </a:r>
            <a:r>
              <a:rPr lang="el-GR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α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= .05.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 One Way ANOVA</a:t>
            </a:r>
          </a:p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Cookie Manufacturing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933" y="4921250"/>
            <a:ext cx="2760133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68911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7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803275" y="1735032"/>
            <a:ext cx="7458075" cy="41576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83" name="Rectangle 23"/>
          <p:cNvSpPr>
            <a:spLocks noChangeArrowheads="1"/>
          </p:cNvSpPr>
          <p:nvPr/>
        </p:nvSpPr>
        <p:spPr bwMode="auto">
          <a:xfrm>
            <a:off x="1752600" y="2599457"/>
            <a:ext cx="4000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3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4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5</a:t>
            </a:r>
          </a:p>
        </p:txBody>
      </p:sp>
      <p:sp>
        <p:nvSpPr>
          <p:cNvPr id="194584" name="Rectangle 24"/>
          <p:cNvSpPr>
            <a:spLocks noChangeArrowheads="1"/>
          </p:cNvSpPr>
          <p:nvPr/>
        </p:nvSpPr>
        <p:spPr bwMode="auto">
          <a:xfrm>
            <a:off x="3867150" y="2599457"/>
            <a:ext cx="4953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48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54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57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54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62</a:t>
            </a:r>
          </a:p>
        </p:txBody>
      </p:sp>
      <p:sp>
        <p:nvSpPr>
          <p:cNvPr id="194585" name="Rectangle 25"/>
          <p:cNvSpPr>
            <a:spLocks noChangeArrowheads="1"/>
          </p:cNvSpPr>
          <p:nvPr/>
        </p:nvSpPr>
        <p:spPr bwMode="auto">
          <a:xfrm>
            <a:off x="5562600" y="2637557"/>
            <a:ext cx="4762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51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63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61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54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56</a:t>
            </a:r>
          </a:p>
        </p:txBody>
      </p:sp>
      <p:sp>
        <p:nvSpPr>
          <p:cNvPr id="194586" name="Rectangle 26"/>
          <p:cNvSpPr>
            <a:spLocks noChangeArrowheads="1"/>
          </p:cNvSpPr>
          <p:nvPr/>
        </p:nvSpPr>
        <p:spPr bwMode="auto">
          <a:xfrm>
            <a:off x="7277100" y="2599457"/>
            <a:ext cx="4762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73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63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66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64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74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87" name="Rectangle 27"/>
          <p:cNvSpPr>
            <a:spLocks noChangeArrowheads="1"/>
          </p:cNvSpPr>
          <p:nvPr/>
        </p:nvSpPr>
        <p:spPr bwMode="auto">
          <a:xfrm>
            <a:off x="3448050" y="1780307"/>
            <a:ext cx="1238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1</a:t>
            </a:r>
          </a:p>
          <a:p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Buffalo</a:t>
            </a:r>
          </a:p>
        </p:txBody>
      </p:sp>
      <p:sp>
        <p:nvSpPr>
          <p:cNvPr id="194588" name="Rectangle 28"/>
          <p:cNvSpPr>
            <a:spLocks noChangeArrowheads="1"/>
          </p:cNvSpPr>
          <p:nvPr/>
        </p:nvSpPr>
        <p:spPr bwMode="auto">
          <a:xfrm>
            <a:off x="4953000" y="1761257"/>
            <a:ext cx="16192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Detroit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89" name="Rectangle 29"/>
          <p:cNvSpPr>
            <a:spLocks noChangeArrowheads="1"/>
          </p:cNvSpPr>
          <p:nvPr/>
        </p:nvSpPr>
        <p:spPr bwMode="auto">
          <a:xfrm>
            <a:off x="6858000" y="1735032"/>
            <a:ext cx="1257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3</a:t>
            </a:r>
          </a:p>
          <a:p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Pittsburgh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90" name="Text Box 30"/>
          <p:cNvSpPr txBox="1">
            <a:spLocks noChangeArrowheads="1"/>
          </p:cNvSpPr>
          <p:nvPr/>
        </p:nvSpPr>
        <p:spPr bwMode="auto">
          <a:xfrm>
            <a:off x="1280528" y="2232745"/>
            <a:ext cx="14013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Manager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91" name="Text Box 31"/>
          <p:cNvSpPr txBox="1">
            <a:spLocks noChangeArrowheads="1"/>
          </p:cNvSpPr>
          <p:nvPr/>
        </p:nvSpPr>
        <p:spPr bwMode="auto">
          <a:xfrm>
            <a:off x="995436" y="4785445"/>
            <a:ext cx="20858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Sample Mean</a:t>
            </a:r>
          </a:p>
        </p:txBody>
      </p:sp>
      <p:sp>
        <p:nvSpPr>
          <p:cNvPr id="194592" name="Text Box 32"/>
          <p:cNvSpPr txBox="1">
            <a:spLocks noChangeArrowheads="1"/>
          </p:cNvSpPr>
          <p:nvPr/>
        </p:nvSpPr>
        <p:spPr bwMode="auto">
          <a:xfrm>
            <a:off x="1012633" y="5204545"/>
            <a:ext cx="25086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Sample Variance</a:t>
            </a:r>
          </a:p>
        </p:txBody>
      </p:sp>
      <p:sp>
        <p:nvSpPr>
          <p:cNvPr id="194593" name="Text Box 33"/>
          <p:cNvSpPr txBox="1">
            <a:spLocks noChangeArrowheads="1"/>
          </p:cNvSpPr>
          <p:nvPr/>
        </p:nvSpPr>
        <p:spPr bwMode="auto">
          <a:xfrm>
            <a:off x="3870324" y="4801320"/>
            <a:ext cx="4000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55	          57      	         68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4594" name="Text Box 34"/>
          <p:cNvSpPr txBox="1">
            <a:spLocks noChangeArrowheads="1"/>
          </p:cNvSpPr>
          <p:nvPr/>
        </p:nvSpPr>
        <p:spPr bwMode="auto">
          <a:xfrm>
            <a:off x="3717925" y="5204545"/>
            <a:ext cx="41524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26.0	        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 24.5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	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       26.5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9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300"/>
                                        <p:tgtEl>
                                          <p:spTgt spid="19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9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300"/>
                                        <p:tgtEl>
                                          <p:spTgt spid="19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19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300"/>
                                        <p:tgtEl>
                                          <p:spTgt spid="19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9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300"/>
                                        <p:tgtEl>
                                          <p:spTgt spid="19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9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300"/>
                                        <p:tgtEl>
                                          <p:spTgt spid="19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19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300"/>
                                        <p:tgtEl>
                                          <p:spTgt spid="19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2" grpId="0" animBg="1"/>
      <p:bldP spid="194583" grpId="0" autoUpdateAnimBg="0"/>
      <p:bldP spid="194584" grpId="0" autoUpdateAnimBg="0"/>
      <p:bldP spid="194585" grpId="0" autoUpdateAnimBg="0"/>
      <p:bldP spid="194586" grpId="0" autoUpdateAnimBg="0"/>
      <p:bldP spid="194587" grpId="0" autoUpdateAnimBg="0"/>
      <p:bldP spid="194588" grpId="0" autoUpdateAnimBg="0"/>
      <p:bldP spid="194589" grpId="0" autoUpdateAnimBg="0"/>
      <p:bldP spid="194590" grpId="0" autoUpdateAnimBg="0"/>
      <p:bldP spid="194591" grpId="0" autoUpdateAnimBg="0"/>
      <p:bldP spid="194592" grpId="0" autoUpdateAnimBg="0"/>
      <p:bldP spid="194593" grpId="0" autoUpdateAnimBg="0"/>
      <p:bldP spid="19459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11" name="Text Box 27"/>
          <p:cNvSpPr txBox="1">
            <a:spLocks noChangeArrowheads="1"/>
          </p:cNvSpPr>
          <p:nvPr/>
        </p:nvSpPr>
        <p:spPr bwMode="auto">
          <a:xfrm>
            <a:off x="685800" y="1062038"/>
            <a:ext cx="38106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Box plot of sample means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19386"/>
            <a:ext cx="4776850" cy="4970798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</a:t>
            </a:r>
          </a:p>
        </p:txBody>
      </p:sp>
    </p:spTree>
    <p:extLst>
      <p:ext uri="{BB962C8B-B14F-4D97-AF65-F5344CB8AC3E}">
        <p14:creationId xmlns:p14="http://schemas.microsoft.com/office/powerpoint/2010/main" val="68445028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05" name="Text Box 21"/>
          <p:cNvSpPr txBox="1">
            <a:spLocks noChangeArrowheads="1"/>
          </p:cNvSpPr>
          <p:nvPr/>
        </p:nvSpPr>
        <p:spPr bwMode="auto">
          <a:xfrm>
            <a:off x="1570038" y="2239963"/>
            <a:ext cx="5860900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: </a:t>
            </a: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sz="24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1 </a:t>
            </a:r>
            <a:r>
              <a:rPr lang="en-US" altLang="en-US" sz="24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sz="24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2 </a:t>
            </a:r>
            <a:r>
              <a:rPr lang="en-US" altLang="en-US" sz="24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=</a:t>
            </a: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μ</a:t>
            </a:r>
            <a:r>
              <a:rPr lang="en-US" altLang="en-US" sz="2400" baseline="-250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3 </a:t>
            </a:r>
            <a:r>
              <a:rPr lang="en-US" altLang="en-US" sz="2400" dirty="0" smtClean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</a:p>
          <a:p>
            <a:pPr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: 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At least one factory mean is different.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5606" name="Text Box 22"/>
          <p:cNvSpPr txBox="1">
            <a:spLocks noChangeArrowheads="1"/>
          </p:cNvSpPr>
          <p:nvPr/>
        </p:nvSpPr>
        <p:spPr bwMode="auto">
          <a:xfrm>
            <a:off x="1557338" y="3157538"/>
            <a:ext cx="61815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where:  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 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1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= mean number of hours worked per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	  week by the managers at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1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 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2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= mean number of hours worked per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            week by the managers at </a:t>
            </a:r>
            <a:r>
              <a:rPr lang="en-US" altLang="en-US" sz="24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Factory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l-GR" altLang="en-US" sz="2400" i="1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 </a:t>
            </a:r>
            <a:r>
              <a:rPr lang="en-US" altLang="en-US" sz="2400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3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= mean number of hours worked per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66FFFF"/>
              </a:buClr>
              <a:buSzPct val="75000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            week by the managers at </a:t>
            </a:r>
            <a:r>
              <a:rPr lang="en-US" altLang="en-US" sz="2400" dirty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Factory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3</a:t>
            </a:r>
          </a:p>
        </p:txBody>
      </p:sp>
      <p:sp>
        <p:nvSpPr>
          <p:cNvPr id="195607" name="Rectangle 23"/>
          <p:cNvSpPr>
            <a:spLocks noChangeArrowheads="1"/>
          </p:cNvSpPr>
          <p:nvPr/>
        </p:nvSpPr>
        <p:spPr bwMode="auto">
          <a:xfrm>
            <a:off x="1162050" y="1619250"/>
            <a:ext cx="4038600" cy="57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5608" name="Text Box 24"/>
          <p:cNvSpPr txBox="1">
            <a:spLocks noChangeArrowheads="1"/>
          </p:cNvSpPr>
          <p:nvPr/>
        </p:nvSpPr>
        <p:spPr bwMode="auto">
          <a:xfrm>
            <a:off x="1196975" y="1671638"/>
            <a:ext cx="38314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 smtClean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1.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Develop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hypotheses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5611" name="Text Box 27"/>
          <p:cNvSpPr txBox="1">
            <a:spLocks noChangeArrowheads="1"/>
          </p:cNvSpPr>
          <p:nvPr/>
        </p:nvSpPr>
        <p:spPr bwMode="auto">
          <a:xfrm>
            <a:off x="685800" y="1062038"/>
            <a:ext cx="60067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-Value and Critical Value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approaches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27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9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05" grpId="0" autoUpdateAnimBg="0"/>
      <p:bldP spid="195606" grpId="0" autoUpdateAnimBg="0"/>
      <p:bldP spid="195607" grpId="0"/>
      <p:bldP spid="19560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1200150" y="1671638"/>
            <a:ext cx="4976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2.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Specify the level of significance.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6224387" y="1668463"/>
            <a:ext cx="11576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l-GR" altLang="en-US" sz="2400" i="1" dirty="0" smtClean="0">
                <a:effectLst/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α</a:t>
            </a:r>
            <a:r>
              <a:rPr lang="en-US" altLang="en-US" sz="2400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= .05</a:t>
            </a:r>
          </a:p>
        </p:txBody>
      </p:sp>
      <p:sp>
        <p:nvSpPr>
          <p:cNvPr id="196643" name="Text Box 35"/>
          <p:cNvSpPr txBox="1">
            <a:spLocks noChangeArrowheads="1"/>
          </p:cNvSpPr>
          <p:nvPr/>
        </p:nvSpPr>
        <p:spPr bwMode="auto">
          <a:xfrm>
            <a:off x="685800" y="1062038"/>
            <a:ext cx="60917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-Value and Critical Value Approaches</a:t>
            </a:r>
          </a:p>
        </p:txBody>
      </p:sp>
      <p:sp>
        <p:nvSpPr>
          <p:cNvPr id="196645" name="Text Box 37"/>
          <p:cNvSpPr txBox="1">
            <a:spLocks noChangeArrowheads="1"/>
          </p:cNvSpPr>
          <p:nvPr/>
        </p:nvSpPr>
        <p:spPr bwMode="auto">
          <a:xfrm>
            <a:off x="1236663" y="2547938"/>
            <a:ext cx="5719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3.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Compute the value of the test statistic.</a:t>
            </a:r>
          </a:p>
        </p:txBody>
      </p:sp>
      <p:sp>
        <p:nvSpPr>
          <p:cNvPr id="196647" name="Oval 39"/>
          <p:cNvSpPr>
            <a:spLocks noChangeArrowheads="1"/>
          </p:cNvSpPr>
          <p:nvPr/>
        </p:nvSpPr>
        <p:spPr bwMode="auto">
          <a:xfrm>
            <a:off x="4876800" y="4857750"/>
            <a:ext cx="895350" cy="476250"/>
          </a:xfrm>
          <a:prstGeom prst="ellipse">
            <a:avLst/>
          </a:prstGeom>
          <a:noFill/>
          <a:ln w="19050">
            <a:solidFill>
              <a:srgbClr val="66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6648" name="Text Box 40"/>
          <p:cNvSpPr txBox="1">
            <a:spLocks noChangeArrowheads="1"/>
          </p:cNvSpPr>
          <p:nvPr/>
        </p:nvSpPr>
        <p:spPr bwMode="auto">
          <a:xfrm>
            <a:off x="1860550" y="4872038"/>
            <a:ext cx="378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MSTR = 490/(3 - 1) =    245</a:t>
            </a:r>
          </a:p>
        </p:txBody>
      </p:sp>
      <p:sp>
        <p:nvSpPr>
          <p:cNvPr id="196649" name="Text Box 41"/>
          <p:cNvSpPr txBox="1">
            <a:spLocks noChangeArrowheads="1"/>
          </p:cNvSpPr>
          <p:nvPr/>
        </p:nvSpPr>
        <p:spPr bwMode="auto">
          <a:xfrm>
            <a:off x="1870075" y="4433888"/>
            <a:ext cx="67249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SSTR = 5(55 - 60)</a:t>
            </a:r>
            <a:r>
              <a:rPr lang="en-US" altLang="en-US" sz="2400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+ 5(57 - 60)</a:t>
            </a:r>
            <a:r>
              <a:rPr lang="en-US" altLang="en-US" sz="2400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+ 5(68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- 60)</a:t>
            </a:r>
            <a:r>
              <a:rPr lang="en-US" altLang="en-US" sz="2400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490</a:t>
            </a:r>
          </a:p>
        </p:txBody>
      </p:sp>
      <p:sp>
        <p:nvSpPr>
          <p:cNvPr id="196651" name="Text Box 43"/>
          <p:cNvSpPr txBox="1">
            <a:spLocks noChangeArrowheads="1"/>
          </p:cNvSpPr>
          <p:nvPr/>
        </p:nvSpPr>
        <p:spPr bwMode="auto">
          <a:xfrm>
            <a:off x="2165350" y="3995738"/>
            <a:ext cx="3213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= (55 + 68 + 57)/3 = 60</a:t>
            </a:r>
          </a:p>
        </p:txBody>
      </p:sp>
      <p:sp>
        <p:nvSpPr>
          <p:cNvPr id="196653" name="Text Box 45"/>
          <p:cNvSpPr txBox="1">
            <a:spLocks noChangeArrowheads="1"/>
          </p:cNvSpPr>
          <p:nvPr/>
        </p:nvSpPr>
        <p:spPr bwMode="auto">
          <a:xfrm>
            <a:off x="1876425" y="3557588"/>
            <a:ext cx="3905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(Sample sizes are all equal.)</a:t>
            </a:r>
          </a:p>
        </p:txBody>
      </p:sp>
      <p:sp>
        <p:nvSpPr>
          <p:cNvPr id="196654" name="Text Box 46"/>
          <p:cNvSpPr txBox="1">
            <a:spLocks noChangeArrowheads="1"/>
          </p:cNvSpPr>
          <p:nvPr/>
        </p:nvSpPr>
        <p:spPr bwMode="auto">
          <a:xfrm>
            <a:off x="1611313" y="3119438"/>
            <a:ext cx="60276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Mean Square Due to </a:t>
            </a:r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Treatments (factories)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876425" y="3990976"/>
                <a:ext cx="414409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̿"/>
                          <m:ctrlPr>
                            <a:rPr lang="en-US" altLang="en-US" i="1" smtClean="0">
                              <a:effectLst/>
                              <a:latin typeface="Cambria Math" panose="02040503050406030204" pitchFamily="18" charset="0"/>
                              <a:ea typeface="Book Antiqua" charset="0"/>
                              <a:cs typeface="Book Antiqua" charset="0"/>
                            </a:rPr>
                          </m:ctrlPr>
                        </m:accPr>
                        <m:e>
                          <m:r>
                            <a:rPr lang="en-US" altLang="en-US" i="1">
                              <a:effectLst/>
                              <a:latin typeface="Cambria Math" charset="0"/>
                              <a:ea typeface="Book Antiqua" charset="0"/>
                              <a:cs typeface="Book Antiqua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dirty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425" y="3990976"/>
                <a:ext cx="414409" cy="430887"/>
              </a:xfrm>
              <a:prstGeom prst="rect">
                <a:avLst/>
              </a:prstGeom>
              <a:blipFill rotWithShape="0">
                <a:blip r:embed="rId2"/>
                <a:stretch>
                  <a:fillRect t="-7143" r="-36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6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9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9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9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9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9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autoUpdateAnimBg="0"/>
      <p:bldP spid="196614" grpId="0" autoUpdateAnimBg="0"/>
      <p:bldP spid="196645" grpId="0" autoUpdateAnimBg="0"/>
      <p:bldP spid="196647" grpId="0" animBg="1"/>
      <p:bldP spid="196648" grpId="0" autoUpdateAnimBg="0"/>
      <p:bldP spid="196649" grpId="0" autoUpdateAnimBg="0"/>
      <p:bldP spid="196653" grpId="0" autoUpdateAnimBg="0"/>
      <p:bldP spid="19665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1236663" y="1671638"/>
            <a:ext cx="58272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4</a:t>
            </a:r>
            <a:r>
              <a:rPr lang="en-US" altLang="en-US" sz="2400" dirty="0" smtClean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Compute the value of the test statistic.</a:t>
            </a:r>
          </a:p>
        </p:txBody>
      </p:sp>
      <p:sp>
        <p:nvSpPr>
          <p:cNvPr id="197658" name="Oval 26"/>
          <p:cNvSpPr>
            <a:spLocks noChangeArrowheads="1"/>
          </p:cNvSpPr>
          <p:nvPr/>
        </p:nvSpPr>
        <p:spPr bwMode="auto">
          <a:xfrm>
            <a:off x="4876800" y="3200400"/>
            <a:ext cx="1200150" cy="476250"/>
          </a:xfrm>
          <a:prstGeom prst="ellipse">
            <a:avLst/>
          </a:prstGeom>
          <a:noFill/>
          <a:ln w="19050">
            <a:solidFill>
              <a:srgbClr val="66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7659" name="Text Box 27"/>
          <p:cNvSpPr txBox="1">
            <a:spLocks noChangeArrowheads="1"/>
          </p:cNvSpPr>
          <p:nvPr/>
        </p:nvSpPr>
        <p:spPr bwMode="auto">
          <a:xfrm>
            <a:off x="1905000" y="3230563"/>
            <a:ext cx="41537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MSE = 308/(15 - 3) =    25.667</a:t>
            </a:r>
          </a:p>
        </p:txBody>
      </p:sp>
      <p:sp>
        <p:nvSpPr>
          <p:cNvPr id="197660" name="Text Box 28"/>
          <p:cNvSpPr txBox="1">
            <a:spLocks noChangeArrowheads="1"/>
          </p:cNvSpPr>
          <p:nvPr/>
        </p:nvSpPr>
        <p:spPr bwMode="auto">
          <a:xfrm>
            <a:off x="1916113" y="2716213"/>
            <a:ext cx="52100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SSE = 4(26.0) + 4(24.5) + 4(26.5)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308</a:t>
            </a:r>
          </a:p>
        </p:txBody>
      </p:sp>
      <p:sp>
        <p:nvSpPr>
          <p:cNvPr id="197661" name="Text Box 29"/>
          <p:cNvSpPr txBox="1">
            <a:spLocks noChangeArrowheads="1"/>
          </p:cNvSpPr>
          <p:nvPr/>
        </p:nvSpPr>
        <p:spPr bwMode="auto">
          <a:xfrm>
            <a:off x="1598613" y="2281238"/>
            <a:ext cx="37962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sz="2400" u="sng">
                <a:effectLst/>
                <a:latin typeface="Book Antiqua" charset="0"/>
                <a:ea typeface="Book Antiqua" charset="0"/>
                <a:cs typeface="Book Antiqua" charset="0"/>
              </a:rPr>
              <a:t>Mean Square Due to Error</a:t>
            </a:r>
            <a:endParaRPr lang="en-US" altLang="en-US" sz="240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7671" name="Text Box 39"/>
          <p:cNvSpPr txBox="1">
            <a:spLocks noChangeArrowheads="1"/>
          </p:cNvSpPr>
          <p:nvPr/>
        </p:nvSpPr>
        <p:spPr bwMode="auto">
          <a:xfrm>
            <a:off x="7015163" y="1671638"/>
            <a:ext cx="1749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(continued)</a:t>
            </a:r>
          </a:p>
        </p:txBody>
      </p:sp>
      <p:sp>
        <p:nvSpPr>
          <p:cNvPr id="197672" name="Rectangle 40"/>
          <p:cNvSpPr>
            <a:spLocks noChangeArrowheads="1"/>
          </p:cNvSpPr>
          <p:nvPr/>
        </p:nvSpPr>
        <p:spPr bwMode="auto">
          <a:xfrm>
            <a:off x="1939925" y="3752850"/>
            <a:ext cx="53559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 = MSTR/MSE = 245/25.667 =   9.55</a:t>
            </a:r>
          </a:p>
        </p:txBody>
      </p:sp>
      <p:sp>
        <p:nvSpPr>
          <p:cNvPr id="197673" name="Oval 41"/>
          <p:cNvSpPr>
            <a:spLocks noChangeArrowheads="1"/>
          </p:cNvSpPr>
          <p:nvPr/>
        </p:nvSpPr>
        <p:spPr bwMode="auto">
          <a:xfrm>
            <a:off x="6343650" y="3752850"/>
            <a:ext cx="933450" cy="476250"/>
          </a:xfrm>
          <a:prstGeom prst="ellipse">
            <a:avLst/>
          </a:prstGeom>
          <a:noFill/>
          <a:ln w="19050">
            <a:solidFill>
              <a:srgbClr val="66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7674" name="Text Box 42"/>
          <p:cNvSpPr txBox="1">
            <a:spLocks noChangeArrowheads="1"/>
          </p:cNvSpPr>
          <p:nvPr/>
        </p:nvSpPr>
        <p:spPr bwMode="auto">
          <a:xfrm>
            <a:off x="685800" y="1062038"/>
            <a:ext cx="60917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-Value and Critical Value Approaches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9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19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9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9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5" grpId="0" autoUpdateAnimBg="0"/>
      <p:bldP spid="197658" grpId="0" animBg="1"/>
      <p:bldP spid="197659" grpId="0" autoUpdateAnimBg="0"/>
      <p:bldP spid="197660" grpId="0" autoUpdateAnimBg="0"/>
      <p:bldP spid="197661" grpId="0" autoUpdateAnimBg="0"/>
      <p:bldP spid="197671" grpId="0" autoUpdateAnimBg="0"/>
      <p:bldP spid="197672" grpId="0" autoUpdateAnimBg="0"/>
      <p:bldP spid="19767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808038" y="1851025"/>
            <a:ext cx="7431087" cy="238601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endParaRPr lang="en-US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211971" name="Line 3"/>
          <p:cNvSpPr>
            <a:spLocks noChangeShapeType="1"/>
          </p:cNvSpPr>
          <p:nvPr/>
        </p:nvSpPr>
        <p:spPr bwMode="auto">
          <a:xfrm>
            <a:off x="968375" y="2792413"/>
            <a:ext cx="70945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895350" y="2743200"/>
            <a:ext cx="15430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Treatment</a:t>
            </a:r>
          </a:p>
          <a:p>
            <a:pPr algn="l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Error</a:t>
            </a:r>
          </a:p>
          <a:p>
            <a:pPr algn="l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Total</a:t>
            </a:r>
          </a:p>
        </p:txBody>
      </p:sp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2743200" y="2724150"/>
            <a:ext cx="8382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490</a:t>
            </a:r>
          </a:p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308</a:t>
            </a:r>
          </a:p>
          <a:p>
            <a:pPr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798</a:t>
            </a:r>
          </a:p>
        </p:txBody>
      </p:sp>
      <p:sp>
        <p:nvSpPr>
          <p:cNvPr id="211974" name="Rectangle 6"/>
          <p:cNvSpPr>
            <a:spLocks noChangeArrowheads="1"/>
          </p:cNvSpPr>
          <p:nvPr/>
        </p:nvSpPr>
        <p:spPr bwMode="auto">
          <a:xfrm>
            <a:off x="4133850" y="2724150"/>
            <a:ext cx="8953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pPr algn="r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12</a:t>
            </a:r>
          </a:p>
          <a:p>
            <a:pPr algn="r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14</a:t>
            </a:r>
          </a:p>
        </p:txBody>
      </p:sp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5848350" y="2762250"/>
            <a:ext cx="1028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245</a:t>
            </a:r>
          </a:p>
          <a:p>
            <a:pPr algn="r">
              <a:lnSpc>
                <a:spcPct val="12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25.667</a:t>
            </a:r>
          </a:p>
        </p:txBody>
      </p:sp>
      <p:sp>
        <p:nvSpPr>
          <p:cNvPr id="211976" name="Rectangle 8"/>
          <p:cNvSpPr>
            <a:spLocks noChangeArrowheads="1"/>
          </p:cNvSpPr>
          <p:nvPr/>
        </p:nvSpPr>
        <p:spPr bwMode="auto">
          <a:xfrm>
            <a:off x="857250" y="1844675"/>
            <a:ext cx="15621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Source of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Variation</a:t>
            </a:r>
          </a:p>
        </p:txBody>
      </p:sp>
      <p:sp>
        <p:nvSpPr>
          <p:cNvPr id="211977" name="Rectangle 9"/>
          <p:cNvSpPr>
            <a:spLocks noChangeArrowheads="1"/>
          </p:cNvSpPr>
          <p:nvPr/>
        </p:nvSpPr>
        <p:spPr bwMode="auto">
          <a:xfrm>
            <a:off x="2552700" y="1844675"/>
            <a:ext cx="1238250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Sum of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Squares</a:t>
            </a:r>
          </a:p>
        </p:txBody>
      </p:sp>
      <p:sp>
        <p:nvSpPr>
          <p:cNvPr id="211978" name="Rectangle 10"/>
          <p:cNvSpPr>
            <a:spLocks noChangeArrowheads="1"/>
          </p:cNvSpPr>
          <p:nvPr/>
        </p:nvSpPr>
        <p:spPr bwMode="auto">
          <a:xfrm>
            <a:off x="3962400" y="1863725"/>
            <a:ext cx="16192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Degrees of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Freedom</a:t>
            </a:r>
          </a:p>
        </p:txBody>
      </p:sp>
      <p:sp>
        <p:nvSpPr>
          <p:cNvPr id="211979" name="Rectangle 11"/>
          <p:cNvSpPr>
            <a:spLocks noChangeArrowheads="1"/>
          </p:cNvSpPr>
          <p:nvPr/>
        </p:nvSpPr>
        <p:spPr bwMode="auto">
          <a:xfrm>
            <a:off x="5772150" y="1844675"/>
            <a:ext cx="1219200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Mean</a:t>
            </a:r>
          </a:p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Squares</a:t>
            </a:r>
          </a:p>
        </p:txBody>
      </p:sp>
      <p:sp>
        <p:nvSpPr>
          <p:cNvPr id="211980" name="Text Box 12"/>
          <p:cNvSpPr txBox="1">
            <a:spLocks noChangeArrowheads="1"/>
          </p:cNvSpPr>
          <p:nvPr/>
        </p:nvSpPr>
        <p:spPr bwMode="auto">
          <a:xfrm>
            <a:off x="7376054" y="2819400"/>
            <a:ext cx="6783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effectLst/>
                <a:latin typeface="Book Antiqua" charset="0"/>
                <a:ea typeface="Book Antiqua" charset="0"/>
                <a:cs typeface="Book Antiqua" charset="0"/>
              </a:rPr>
              <a:t>9.55</a:t>
            </a:r>
          </a:p>
        </p:txBody>
      </p:sp>
      <p:sp>
        <p:nvSpPr>
          <p:cNvPr id="211981" name="Text Box 13"/>
          <p:cNvSpPr txBox="1">
            <a:spLocks noChangeArrowheads="1"/>
          </p:cNvSpPr>
          <p:nvPr/>
        </p:nvSpPr>
        <p:spPr bwMode="auto">
          <a:xfrm>
            <a:off x="7557000" y="2284413"/>
            <a:ext cx="3561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</a:p>
        </p:txBody>
      </p:sp>
      <p:sp>
        <p:nvSpPr>
          <p:cNvPr id="212006" name="Text Box 38"/>
          <p:cNvSpPr txBox="1">
            <a:spLocks noChangeArrowheads="1"/>
          </p:cNvSpPr>
          <p:nvPr/>
        </p:nvSpPr>
        <p:spPr bwMode="auto">
          <a:xfrm>
            <a:off x="685800" y="1062038"/>
            <a:ext cx="27109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 ANOVA Table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11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3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11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3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211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3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300"/>
                                        <p:tgtEl>
                                          <p:spTgt spid="211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211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/>
      <p:bldP spid="211971" grpId="0" animBg="1"/>
      <p:bldP spid="211972" grpId="0" autoUpdateAnimBg="0"/>
      <p:bldP spid="211973" grpId="0" autoUpdateAnimBg="0"/>
      <p:bldP spid="211974" grpId="0" autoUpdateAnimBg="0"/>
      <p:bldP spid="211975" grpId="0" autoUpdateAnimBg="0"/>
      <p:bldP spid="211976" grpId="0" autoUpdateAnimBg="0"/>
      <p:bldP spid="211977" grpId="0" autoUpdateAnimBg="0"/>
      <p:bldP spid="211978" grpId="0" autoUpdateAnimBg="0"/>
      <p:bldP spid="211979" grpId="0" autoUpdateAnimBg="0"/>
      <p:bldP spid="211980" grpId="0" autoUpdateAnimBg="0"/>
      <p:bldP spid="21198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1236663" y="3633788"/>
            <a:ext cx="49007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6</a:t>
            </a:r>
            <a:r>
              <a:rPr lang="en-US" altLang="en-US" sz="2400" dirty="0" smtClean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. 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Determine whether to reject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</p:txBody>
      </p:sp>
      <p:sp>
        <p:nvSpPr>
          <p:cNvPr id="198680" name="Rectangle 24"/>
          <p:cNvSpPr>
            <a:spLocks noChangeArrowheads="1"/>
          </p:cNvSpPr>
          <p:nvPr/>
        </p:nvSpPr>
        <p:spPr bwMode="auto">
          <a:xfrm>
            <a:off x="1485900" y="4694238"/>
            <a:ext cx="71247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None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We have sufficient evidence to conclude that the mean number of hours worked per week by department managers is not the same at all 3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factories.</a:t>
            </a: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8681" name="Text Box 25"/>
          <p:cNvSpPr txBox="1">
            <a:spLocks noChangeArrowheads="1"/>
          </p:cNvSpPr>
          <p:nvPr/>
        </p:nvSpPr>
        <p:spPr bwMode="auto">
          <a:xfrm>
            <a:off x="2473325" y="4224338"/>
            <a:ext cx="49087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-value &lt; .05,</a:t>
            </a: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so we reject </a:t>
            </a:r>
            <a:r>
              <a:rPr lang="en-US" altLang="en-US" sz="2400" i="1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sz="2400" baseline="-2500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</p:txBody>
      </p:sp>
      <p:sp>
        <p:nvSpPr>
          <p:cNvPr id="198689" name="Text Box 33"/>
          <p:cNvSpPr txBox="1">
            <a:spLocks noChangeArrowheads="1"/>
          </p:cNvSpPr>
          <p:nvPr/>
        </p:nvSpPr>
        <p:spPr bwMode="auto">
          <a:xfrm>
            <a:off x="1485900" y="2238673"/>
            <a:ext cx="66436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With 2 numerator </a:t>
            </a:r>
            <a:r>
              <a:rPr lang="en-US" altLang="en-US" sz="2400" dirty="0" err="1">
                <a:effectLst/>
                <a:latin typeface="Book Antiqua" charset="0"/>
                <a:ea typeface="Book Antiqua" charset="0"/>
                <a:cs typeface="Book Antiqua" charset="0"/>
              </a:rPr>
              <a:t>d.f.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and 12 denominator </a:t>
            </a:r>
            <a:r>
              <a:rPr lang="en-US" altLang="en-US" sz="2400" dirty="0" err="1">
                <a:effectLst/>
                <a:latin typeface="Book Antiqua" charset="0"/>
                <a:ea typeface="Book Antiqua" charset="0"/>
                <a:cs typeface="Book Antiqua" charset="0"/>
              </a:rPr>
              <a:t>d.f.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,</a:t>
            </a:r>
          </a:p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-value is .01 for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= 6.93.   Therefore, the</a:t>
            </a:r>
          </a:p>
          <a:p>
            <a:pPr algn="l"/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-value &lt;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.01 for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= 9.55.</a:t>
            </a:r>
          </a:p>
        </p:txBody>
      </p:sp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685800" y="1062038"/>
            <a:ext cx="32319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b="1" dirty="0"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b="1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b="1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b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–value </a:t>
            </a:r>
            <a:r>
              <a:rPr lang="en-US" altLang="en-US" sz="2400" b="1" dirty="0">
                <a:effectLst/>
                <a:latin typeface="Book Antiqua" charset="0"/>
                <a:ea typeface="Book Antiqua" charset="0"/>
                <a:cs typeface="Book Antiqua" charset="0"/>
              </a:rPr>
              <a:t>a</a:t>
            </a:r>
            <a:r>
              <a:rPr lang="en-US" altLang="en-US" sz="2400" b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pproach</a:t>
            </a:r>
            <a:endParaRPr lang="en-US" altLang="en-US" sz="2400" b="1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8693" name="Text Box 37"/>
          <p:cNvSpPr txBox="1">
            <a:spLocks noChangeArrowheads="1"/>
          </p:cNvSpPr>
          <p:nvPr/>
        </p:nvSpPr>
        <p:spPr bwMode="auto">
          <a:xfrm>
            <a:off x="1217613" y="1652588"/>
            <a:ext cx="52806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5</a:t>
            </a:r>
            <a:r>
              <a:rPr lang="en-US" altLang="en-US" sz="2400" dirty="0" smtClean="0">
                <a:solidFill>
                  <a:srgbClr val="00B050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. 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Compute or Look Up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sz="2400" i="1" dirty="0">
                <a:effectLst/>
                <a:latin typeface="Book Antiqua" charset="0"/>
                <a:ea typeface="Book Antiqua" charset="0"/>
                <a:cs typeface="Book Antiqua" charset="0"/>
              </a:rPr>
              <a:t>p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–value.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Example, cont’d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9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9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79" grpId="0" autoUpdateAnimBg="0"/>
      <p:bldP spid="198680" grpId="0" autoUpdateAnimBg="0"/>
      <p:bldP spid="198681" grpId="0" autoUpdateAnimBg="0"/>
      <p:bldP spid="198689" grpId="0" autoUpdateAnimBg="0"/>
      <p:bldP spid="19869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685800" y="1062038"/>
            <a:ext cx="47836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altLang="en-US" sz="2400" dirty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 smtClean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Normality assumption: Q-Q plot</a:t>
            </a:r>
            <a:endParaRPr lang="en-US" altLang="en-US" sz="2400" dirty="0">
              <a:solidFill>
                <a:srgbClr val="0F5494"/>
              </a:solidFill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1763713" y="2661941"/>
            <a:ext cx="4000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3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4</a:t>
            </a:r>
          </a:p>
          <a:p>
            <a:pPr>
              <a:lnSpc>
                <a:spcPct val="110000"/>
              </a:lnSpc>
            </a:pPr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5</a:t>
            </a: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3878263" y="2661941"/>
            <a:ext cx="4953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48 (-7)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54 (-1)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57 (2)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54 (-1)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62 (7)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5573713" y="2700041"/>
            <a:ext cx="4762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51 (-6)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63 (6)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61 (4)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54 (-3)</a:t>
            </a:r>
          </a:p>
          <a:p>
            <a:pPr>
              <a:lnSpc>
                <a:spcPct val="110000"/>
              </a:lnSpc>
            </a:pP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56 (-1)</a:t>
            </a: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7288213" y="2661941"/>
            <a:ext cx="4762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73 (5)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63 (-5)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66 (-2)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64 (-4)</a:t>
            </a:r>
          </a:p>
          <a:p>
            <a:pPr>
              <a:lnSpc>
                <a:spcPct val="110000"/>
              </a:lnSpc>
            </a:pP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74 (6)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3459163" y="1842791"/>
            <a:ext cx="1238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1</a:t>
            </a:r>
          </a:p>
          <a:p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Buffalo</a:t>
            </a:r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964113" y="1823741"/>
            <a:ext cx="16192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</a:p>
          <a:p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Detroit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6869113" y="1785641"/>
            <a:ext cx="12573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Factory 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3</a:t>
            </a:r>
          </a:p>
          <a:p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Pittsburgh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1069976" y="2295229"/>
            <a:ext cx="184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Observation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1036638" y="4847929"/>
            <a:ext cx="2025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Sample Mean</a:t>
            </a: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1050926" y="5267029"/>
            <a:ext cx="2454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>
                <a:effectLst/>
                <a:latin typeface="Book Antiqua" charset="0"/>
                <a:ea typeface="Book Antiqua" charset="0"/>
                <a:cs typeface="Book Antiqua" charset="0"/>
              </a:rPr>
              <a:t>Sample Variance</a:t>
            </a:r>
          </a:p>
        </p:txBody>
      </p:sp>
      <p:sp>
        <p:nvSpPr>
          <p:cNvPr id="17" name="Text Box 33"/>
          <p:cNvSpPr txBox="1">
            <a:spLocks noChangeArrowheads="1"/>
          </p:cNvSpPr>
          <p:nvPr/>
        </p:nvSpPr>
        <p:spPr bwMode="auto">
          <a:xfrm>
            <a:off x="3881438" y="4863804"/>
            <a:ext cx="38779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55	          57	        68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3729038" y="5267029"/>
            <a:ext cx="414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26.0	         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24.5</a:t>
            </a:r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	         </a:t>
            </a:r>
            <a:r>
              <a:rPr lang="en-US" altLang="en-US" sz="24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26.5</a:t>
            </a:r>
            <a:endParaRPr lang="en-US" altLang="en-US" sz="240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Check Model Assumptions</a:t>
            </a:r>
          </a:p>
        </p:txBody>
      </p:sp>
    </p:spTree>
    <p:extLst>
      <p:ext uri="{BB962C8B-B14F-4D97-AF65-F5344CB8AC3E}">
        <p14:creationId xmlns:p14="http://schemas.microsoft.com/office/powerpoint/2010/main" val="146349014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685800" y="1062038"/>
            <a:ext cx="46666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panose="05000000000000000000" pitchFamily="2" charset="2"/>
              <a:buChar char="n"/>
            </a:pPr>
            <a:r>
              <a:rPr lang="en-US" altLang="en-US" sz="2400" dirty="0">
                <a:solidFill>
                  <a:srgbClr val="66FFFF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 smtClean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Normality assumption: Q-Q plot</a:t>
            </a:r>
            <a:endParaRPr lang="en-US" altLang="en-US" sz="2400" dirty="0">
              <a:solidFill>
                <a:srgbClr val="0F5494"/>
              </a:solidFill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00" y="1523703"/>
            <a:ext cx="5829726" cy="4372294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Check Model Assumptions</a:t>
            </a:r>
          </a:p>
        </p:txBody>
      </p:sp>
    </p:spTree>
    <p:extLst>
      <p:ext uri="{BB962C8B-B14F-4D97-AF65-F5344CB8AC3E}">
        <p14:creationId xmlns:p14="http://schemas.microsoft.com/office/powerpoint/2010/main" val="278918760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684213" y="106816"/>
            <a:ext cx="777240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en-US" sz="2800" dirty="0">
              <a:solidFill>
                <a:srgbClr val="66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762000" y="1181100"/>
            <a:ext cx="7696200" cy="990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762000" y="2286000"/>
            <a:ext cx="7696200" cy="990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79207" name="Rectangle 7"/>
          <p:cNvSpPr>
            <a:spLocks noChangeArrowheads="1"/>
          </p:cNvSpPr>
          <p:nvPr/>
        </p:nvSpPr>
        <p:spPr bwMode="auto">
          <a:xfrm>
            <a:off x="781050" y="3390900"/>
            <a:ext cx="7677150" cy="2514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l"/>
            <a:r>
              <a:rPr lang="en-US" alt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</a:t>
            </a:r>
            <a:endParaRPr lang="en-US" alt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  <a:p>
            <a:pPr algn="l"/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  <a:p>
            <a:pPr algn="l"/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  <a:p>
            <a:pPr algn="l"/>
            <a:endParaRPr lang="en-US" alt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1771650" y="4343400"/>
            <a:ext cx="5603875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708025" y="1128711"/>
            <a:ext cx="7727950" cy="485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u="sng" dirty="0">
                <a:effectLst/>
                <a:latin typeface="Book Antiqua" charset="0"/>
                <a:ea typeface="Book Antiqua" charset="0"/>
                <a:cs typeface="Book Antiqua" charset="0"/>
              </a:rPr>
              <a:t>Analysis of Variance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(ANOVA) is a statistical method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used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to test differences between two or more means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name is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not “Analysis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of Means” because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inferences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about means are made by analyzing variance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 a study with 1 predictor (2 levels), 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 = 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</a:t>
            </a:r>
            <a:r>
              <a:rPr lang="en-US" altLang="en-US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altLang="en-US" b="1" dirty="0">
              <a:solidFill>
                <a:srgbClr val="CF0E30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Introduction to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9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/>
      <p:bldP spid="179204" grpId="0"/>
      <p:bldP spid="179207" grpId="0"/>
      <p:bldP spid="179209" grpId="0"/>
      <p:bldP spid="12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90" name="Text Box 34"/>
          <p:cNvSpPr txBox="1">
            <a:spLocks noChangeArrowheads="1"/>
          </p:cNvSpPr>
          <p:nvPr/>
        </p:nvSpPr>
        <p:spPr bwMode="auto">
          <a:xfrm>
            <a:off x="685800" y="1062038"/>
            <a:ext cx="40831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Wingdings" panose="05000000000000000000" pitchFamily="2" charset="2"/>
              <a:buChar char="n"/>
            </a:pPr>
            <a:r>
              <a:rPr lang="en-US" altLang="en-US" sz="24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 </a:t>
            </a:r>
            <a:r>
              <a:rPr lang="en-US" altLang="en-US" sz="2400" i="1" dirty="0" smtClean="0">
                <a:solidFill>
                  <a:srgbClr val="0F5494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Equal variance assumption</a:t>
            </a:r>
            <a:endParaRPr lang="en-US" altLang="en-US" sz="2400" dirty="0">
              <a:solidFill>
                <a:srgbClr val="0F5494"/>
              </a:solidFill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sz="36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Check Model Assumptions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86" y="1523703"/>
            <a:ext cx="6038374" cy="452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8977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85800" y="1257003"/>
            <a:ext cx="789813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ANOVA compares all individual mean differences simultaneously, in one test</a:t>
            </a:r>
          </a:p>
          <a:p>
            <a:pPr eaLnBrk="1" hangingPunct="1"/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 significant 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-statistic indicates that at least one difference in means is statistically significant</a:t>
            </a:r>
          </a:p>
          <a:p>
            <a:pPr lvl="1" eaLnBrk="1" hangingPunct="1"/>
            <a:r>
              <a:rPr lang="en-US" altLang="en-US" i="1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Does not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indicate which means differ significantly from each other! (or in what direction)</a:t>
            </a:r>
          </a:p>
          <a:p>
            <a:pPr eaLnBrk="1" hangingPunct="1"/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post hoc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tests are follow up tests done to determine exactly which mean differences are significant, and which are not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i="1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Post Hoc </a:t>
            </a:r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Tests</a:t>
            </a:r>
            <a:endParaRPr lang="en-US" altLang="en-US" i="1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64506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687387" y="1104900"/>
            <a:ext cx="8142287" cy="12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Tukey’s Test: test all pairwise mean comparisons</a:t>
            </a: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HSD = q√ (MSE / </a:t>
            </a:r>
            <a:r>
              <a:rPr lang="en-US" altLang="en-US" dirty="0" err="1" smtClean="0">
                <a:effectLst/>
                <a:latin typeface="Book Antiqua" charset="0"/>
                <a:ea typeface="Book Antiqua" charset="0"/>
                <a:cs typeface="Book Antiqua" charset="0"/>
              </a:rPr>
              <a:t>n</a:t>
            </a:r>
            <a:r>
              <a:rPr lang="en-US" altLang="en-US" baseline="-25000" dirty="0" err="1" smtClean="0">
                <a:effectLst/>
                <a:latin typeface="Book Antiqua" charset="0"/>
                <a:ea typeface="Book Antiqua" charset="0"/>
                <a:cs typeface="Book Antiqua" charset="0"/>
              </a:rPr>
              <a:t>group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)</a:t>
            </a:r>
          </a:p>
          <a:p>
            <a:pPr lvl="1"/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Back to the cookie </a:t>
            </a:r>
            <a:r>
              <a:rPr lang="en-US" altLang="en-US" sz="2000" dirty="0">
                <a:effectLst/>
                <a:latin typeface="Book Antiqua" charset="0"/>
                <a:ea typeface="Book Antiqua" charset="0"/>
                <a:cs typeface="Book Antiqua" charset="0"/>
              </a:rPr>
              <a:t>m</a:t>
            </a:r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anufacturing example</a:t>
            </a:r>
            <a:r>
              <a:rPr lang="is-I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…</a:t>
            </a:r>
            <a:endParaRPr lang="en-US" altLang="en-US" sz="2000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lvl="1"/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Factories 1 &amp; 2 = 55 – 57 = -2</a:t>
            </a:r>
          </a:p>
          <a:p>
            <a:pPr lvl="1"/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Factories 1 &amp; 3 = 55 – 68 = -13*</a:t>
            </a:r>
          </a:p>
          <a:p>
            <a:pPr lvl="1"/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Factories 2 &amp; 3 = 57 – 68 = -11*</a:t>
            </a:r>
          </a:p>
          <a:p>
            <a:pPr lvl="1"/>
            <a:endParaRPr lang="en-US" altLang="en-US" sz="2000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marL="457200" lvl="1" indent="0">
              <a:buNone/>
            </a:pPr>
            <a:r>
              <a:rPr lang="en-US" altLang="en-US" sz="2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sz="2000" dirty="0">
                <a:effectLst/>
                <a:latin typeface="Book Antiqua" charset="0"/>
                <a:ea typeface="Book Antiqua" charset="0"/>
                <a:cs typeface="Book Antiqua" charset="0"/>
              </a:rPr>
              <a:t>starred values indicate the pairs of means are significantly different.</a:t>
            </a:r>
          </a:p>
          <a:p>
            <a:pPr marL="0" indent="0">
              <a:buNone/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 marL="457200" lvl="1" indent="0">
              <a:buNone/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614774"/>
              </p:ext>
            </p:extLst>
          </p:nvPr>
        </p:nvGraphicFramePr>
        <p:xfrm>
          <a:off x="1500188" y="3031894"/>
          <a:ext cx="30702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80" name="Equation" r:id="rId4" imgW="1892160" imgH="444240" progId="Equation.3">
                  <p:embed/>
                </p:oleObj>
              </mc:Choice>
              <mc:Fallback>
                <p:oleObj name="Equation" r:id="rId4" imgW="1892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3031894"/>
                        <a:ext cx="30702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b="0" kern="0" dirty="0" smtClean="0">
                <a:solidFill>
                  <a:schemeClr val="tx1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Multiple Comparisons</a:t>
            </a:r>
            <a:endParaRPr lang="en-US" altLang="en-US" b="0" kern="0" dirty="0">
              <a:solidFill>
                <a:schemeClr val="tx1"/>
              </a:solidFill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828925" y="1714500"/>
            <a:ext cx="18573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89075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663262"/>
          </a:xfrm>
        </p:spPr>
        <p:txBody>
          <a:bodyPr/>
          <a:lstStyle/>
          <a:p>
            <a:r>
              <a:rPr lang="en-US" b="1" dirty="0" smtClean="0">
                <a:solidFill>
                  <a:srgbClr val="0F5494"/>
                </a:solidFill>
                <a:latin typeface="Book Antiqua" charset="0"/>
                <a:ea typeface="Book Antiqua" charset="0"/>
                <a:cs typeface="Book Antiqua" charset="0"/>
              </a:rPr>
              <a:t>Limitations of a One-Way ANOVA</a:t>
            </a:r>
            <a:endParaRPr lang="en-US" b="1" dirty="0">
              <a:solidFill>
                <a:srgbClr val="0F5494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6814"/>
            <a:ext cx="8229600" cy="4151586"/>
          </a:xfrm>
        </p:spPr>
        <p:txBody>
          <a:bodyPr/>
          <a:lstStyle/>
          <a:p>
            <a:pPr>
              <a:buClr>
                <a:srgbClr val="00FFFF"/>
              </a:buClr>
              <a:buFont typeface="Wingdings" charset="2"/>
              <a:buChar char="§"/>
            </a:pPr>
            <a:r>
              <a:rPr lang="en-US" dirty="0" smtClean="0">
                <a:latin typeface="Book Antiqua" charset="0"/>
                <a:ea typeface="Book Antiqua" charset="0"/>
                <a:cs typeface="Book Antiqua" charset="0"/>
              </a:rPr>
              <a:t>What if we have multiple grouping variables?</a:t>
            </a:r>
          </a:p>
          <a:p>
            <a:pPr>
              <a:buClr>
                <a:srgbClr val="00FFFF"/>
              </a:buClr>
              <a:buFont typeface="Wingdings" charset="2"/>
              <a:buChar char="§"/>
            </a:pPr>
            <a:endParaRPr lang="en-US" dirty="0">
              <a:latin typeface="Book Antiqua" charset="0"/>
              <a:ea typeface="Book Antiqua" charset="0"/>
              <a:cs typeface="Book Antiqua" charset="0"/>
            </a:endParaRPr>
          </a:p>
          <a:p>
            <a:pPr>
              <a:buClr>
                <a:srgbClr val="00FFFF"/>
              </a:buClr>
              <a:buFont typeface="Wingdings" charset="2"/>
              <a:buChar char="§"/>
            </a:pPr>
            <a:r>
              <a:rPr lang="en-US" dirty="0" smtClean="0">
                <a:latin typeface="Book Antiqua" charset="0"/>
                <a:ea typeface="Book Antiqua" charset="0"/>
                <a:cs typeface="Book Antiqua" charset="0"/>
              </a:rPr>
              <a:t>What if we’re using repeated-measures data?</a:t>
            </a:r>
          </a:p>
          <a:p>
            <a:pPr>
              <a:buClr>
                <a:srgbClr val="00FFFF"/>
              </a:buClr>
              <a:buFont typeface="Wingdings" charset="2"/>
              <a:buChar char="§"/>
            </a:pPr>
            <a:endParaRPr lang="en-US" dirty="0">
              <a:latin typeface="Book Antiqua" charset="0"/>
              <a:ea typeface="Book Antiqua" charset="0"/>
              <a:cs typeface="Book Antiqua" charset="0"/>
            </a:endParaRPr>
          </a:p>
          <a:p>
            <a:pPr>
              <a:buClr>
                <a:srgbClr val="00FFFF"/>
              </a:buClr>
              <a:buFont typeface="Wingdings" charset="2"/>
              <a:buChar char="§"/>
            </a:pPr>
            <a:r>
              <a:rPr lang="en-US" dirty="0" smtClean="0">
                <a:latin typeface="Book Antiqua" charset="0"/>
                <a:ea typeface="Book Antiqua" charset="0"/>
                <a:cs typeface="Book Antiqua" charset="0"/>
              </a:rPr>
              <a:t>What if we want to include a covariate?</a:t>
            </a:r>
            <a:endParaRPr lang="en-US" dirty="0"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5922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charset="0"/>
                <a:ea typeface="Book Antiqua" charset="0"/>
                <a:cs typeface="Book Antiqua" charset="0"/>
              </a:rPr>
              <a:t>Questions?</a:t>
            </a:r>
            <a:endParaRPr lang="en-US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6638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panose="02040602050305030304" pitchFamily="18" charset="0"/>
              </a:rPr>
              <a:t>Thank you!</a:t>
            </a:r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FFFF"/>
              </a:buClr>
              <a:buNone/>
            </a:pPr>
            <a:r>
              <a:rPr lang="en-US" dirty="0" smtClean="0">
                <a:latin typeface="Book Antiqua" panose="02040602050305030304" pitchFamily="18" charset="0"/>
              </a:rPr>
              <a:t>For upcoming Workshops </a:t>
            </a:r>
            <a:r>
              <a:rPr lang="en-US" dirty="0">
                <a:latin typeface="Book Antiqua" panose="02040602050305030304" pitchFamily="18" charset="0"/>
              </a:rPr>
              <a:t>p</a:t>
            </a:r>
            <a:r>
              <a:rPr lang="en-US" dirty="0" smtClean="0">
                <a:latin typeface="Book Antiqua" panose="02040602050305030304" pitchFamily="18" charset="0"/>
              </a:rPr>
              <a:t>lease visit our web page:</a:t>
            </a:r>
          </a:p>
          <a:p>
            <a:endParaRPr lang="en-US" dirty="0" smtClean="0">
              <a:latin typeface="Book Antiqua" panose="02040602050305030304" pitchFamily="18" charset="0"/>
            </a:endParaRPr>
          </a:p>
          <a:p>
            <a:pPr marL="342900" lvl="1" indent="0">
              <a:buNone/>
            </a:pPr>
            <a:r>
              <a:rPr lang="en-US" sz="3200" dirty="0" err="1" smtClean="0">
                <a:solidFill>
                  <a:srgbClr val="0F5494"/>
                </a:solidFill>
                <a:latin typeface="Book Antiqua" panose="02040602050305030304" pitchFamily="18" charset="0"/>
              </a:rPr>
              <a:t>GradQuant.ucr.edu</a:t>
            </a:r>
            <a:endParaRPr lang="en-US" sz="3200" dirty="0">
              <a:solidFill>
                <a:srgbClr val="0F5494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075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08025" y="1343659"/>
            <a:ext cx="7727950" cy="433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We want to use the sample results to test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the following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hypotheses (k groups):</a:t>
            </a:r>
          </a:p>
          <a:p>
            <a:pPr marL="0" indent="0">
              <a:buNone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	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:  </a:t>
            </a:r>
            <a:r>
              <a:rPr lang="el-GR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1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l-GR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2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=</a:t>
            </a:r>
            <a:r>
              <a:rPr lang="el-GR" altLang="en-US" i="1" dirty="0" smtClean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 μ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3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n-US" altLang="en-US" baseline="20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  </a:t>
            </a:r>
            <a:r>
              <a:rPr lang="en-US" altLang="en-US" baseline="20000" dirty="0">
                <a:effectLst/>
                <a:latin typeface="Book Antiqua" charset="0"/>
                <a:ea typeface="Book Antiqua" charset="0"/>
                <a:cs typeface="Book Antiqua" charset="0"/>
              </a:rPr>
              <a:t>.  .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= </a:t>
            </a:r>
            <a:r>
              <a:rPr lang="el-GR" altLang="en-US" i="1" dirty="0" smtClean="0">
                <a:solidFill>
                  <a:prstClr val="black"/>
                </a:solidFill>
                <a:effectLst/>
                <a:latin typeface="Book Antiqua" charset="0"/>
                <a:ea typeface="Book Antiqua" charset="0"/>
                <a:cs typeface="Book Antiqua" charset="0"/>
              </a:rPr>
              <a:t>μ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k</a:t>
            </a:r>
          </a:p>
          <a:p>
            <a:pPr marL="0" indent="0">
              <a:buNone/>
            </a:pP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	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baseline="-2500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:  Not all population means are equal</a:t>
            </a:r>
          </a:p>
          <a:p>
            <a:pPr>
              <a:buFont typeface="Wingdings" charset="2"/>
              <a:buChar char="§"/>
            </a:pPr>
            <a:endParaRPr lang="en-US" altLang="en-US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If </a:t>
            </a:r>
            <a:r>
              <a:rPr lang="en-US" altLang="en-US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is rejected, we cannot conclude that 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all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population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means are different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.</a:t>
            </a:r>
          </a:p>
          <a:p>
            <a:pPr>
              <a:buFont typeface="Wingdings" charset="2"/>
              <a:buChar char="§"/>
            </a:pPr>
            <a:endParaRPr lang="en-US" altLang="en-US" dirty="0" smtClean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pPr>
              <a:buFont typeface="Wingdings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Rejecting </a:t>
            </a:r>
            <a:r>
              <a:rPr lang="en-US" altLang="en-US" i="1" dirty="0">
                <a:effectLst/>
                <a:latin typeface="Book Antiqua" charset="0"/>
                <a:ea typeface="Book Antiqua" charset="0"/>
                <a:cs typeface="Book Antiqua" charset="0"/>
              </a:rPr>
              <a:t>H</a:t>
            </a:r>
            <a:r>
              <a:rPr lang="en-US" altLang="en-US" baseline="-25000" dirty="0">
                <a:effectLst/>
                <a:latin typeface="Book Antiqua" charset="0"/>
                <a:ea typeface="Book Antiqua" charset="0"/>
                <a:cs typeface="Book Antiqua" charset="0"/>
              </a:rPr>
              <a:t>0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means that at least two population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means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have different values.</a:t>
            </a:r>
          </a:p>
          <a:p>
            <a:pPr>
              <a:buFont typeface="Wingdings" charset="2"/>
              <a:buChar char="§"/>
            </a:pPr>
            <a:endParaRPr lang="en-US" altLang="en-US" dirty="0">
              <a:latin typeface="Book Antiqua" charset="0"/>
              <a:ea typeface="Book Antiqua" charset="0"/>
              <a:cs typeface="Book Antiqua" charset="0"/>
            </a:endParaRPr>
          </a:p>
          <a:p>
            <a:pPr>
              <a:lnSpc>
                <a:spcPct val="90000"/>
              </a:lnSpc>
              <a:buFont typeface="Wingdings" charset="2"/>
              <a:buChar char="§"/>
            </a:pPr>
            <a:endParaRPr lang="en-US" altLang="en-US" b="1" dirty="0">
              <a:solidFill>
                <a:srgbClr val="CF0E30"/>
              </a:solidFill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Introduction to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495300" y="1714500"/>
            <a:ext cx="8166100" cy="3924300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1251" name="Rectangle 3"/>
              <p:cNvSpPr>
                <a:spLocks noChangeArrowheads="1"/>
              </p:cNvSpPr>
              <p:nvPr/>
            </p:nvSpPr>
            <p:spPr bwMode="auto">
              <a:xfrm>
                <a:off x="687388" y="1047750"/>
                <a:ext cx="7772400" cy="547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>
                <a:lvl1pPr marL="342900" indent="-3429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Wingdings" panose="05000000000000000000" pitchFamily="2" charset="2"/>
                  <a:buChar char="§"/>
                </a:pPr>
                <a:r>
                  <a:rPr lang="en-US" altLang="en-US" dirty="0" smtClean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Sampling distribution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altLang="en-US" dirty="0" smtClean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if</a:t>
                </a:r>
                <a:r>
                  <a:rPr lang="en-US" altLang="en-US" dirty="0" smtClean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</a:t>
                </a:r>
                <a:r>
                  <a:rPr lang="en-US" altLang="en-US" i="1" dirty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H</a:t>
                </a:r>
                <a:r>
                  <a:rPr lang="en-US" altLang="en-US" baseline="-25000" dirty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0</a:t>
                </a:r>
                <a:r>
                  <a:rPr lang="en-US" altLang="en-US" dirty="0">
                    <a:solidFill>
                      <a:schemeClr val="tx1"/>
                    </a:solidFill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is 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accepted</a:t>
                </a:r>
                <a:endParaRPr lang="en-US" altLang="en-US" dirty="0">
                  <a:solidFill>
                    <a:schemeClr val="tx1"/>
                  </a:solidFill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18125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388" y="1047750"/>
                <a:ext cx="7772400" cy="547688"/>
              </a:xfrm>
              <a:prstGeom prst="rect">
                <a:avLst/>
              </a:prstGeom>
              <a:blipFill rotWithShape="0">
                <a:blip r:embed="rId3"/>
                <a:stretch>
                  <a:fillRect l="-549" t="-7778" b="-10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1255" name="Freeform 7"/>
          <p:cNvSpPr>
            <a:spLocks/>
          </p:cNvSpPr>
          <p:nvPr/>
        </p:nvSpPr>
        <p:spPr bwMode="auto">
          <a:xfrm>
            <a:off x="2397125" y="2035175"/>
            <a:ext cx="4316413" cy="2846388"/>
          </a:xfrm>
          <a:custGeom>
            <a:avLst/>
            <a:gdLst>
              <a:gd name="T0" fmla="*/ 1318 w 2774"/>
              <a:gd name="T1" fmla="*/ 18 h 1925"/>
              <a:gd name="T2" fmla="*/ 1234 w 2774"/>
              <a:gd name="T3" fmla="*/ 108 h 1925"/>
              <a:gd name="T4" fmla="*/ 1176 w 2774"/>
              <a:gd name="T5" fmla="*/ 208 h 1925"/>
              <a:gd name="T6" fmla="*/ 1114 w 2774"/>
              <a:gd name="T7" fmla="*/ 334 h 1925"/>
              <a:gd name="T8" fmla="*/ 1068 w 2774"/>
              <a:gd name="T9" fmla="*/ 438 h 1925"/>
              <a:gd name="T10" fmla="*/ 1030 w 2774"/>
              <a:gd name="T11" fmla="*/ 542 h 1925"/>
              <a:gd name="T12" fmla="*/ 988 w 2774"/>
              <a:gd name="T13" fmla="*/ 652 h 1925"/>
              <a:gd name="T14" fmla="*/ 957 w 2774"/>
              <a:gd name="T15" fmla="*/ 756 h 1925"/>
              <a:gd name="T16" fmla="*/ 930 w 2774"/>
              <a:gd name="T17" fmla="*/ 861 h 1925"/>
              <a:gd name="T18" fmla="*/ 901 w 2774"/>
              <a:gd name="T19" fmla="*/ 975 h 1925"/>
              <a:gd name="T20" fmla="*/ 867 w 2774"/>
              <a:gd name="T21" fmla="*/ 1075 h 1925"/>
              <a:gd name="T22" fmla="*/ 830 w 2774"/>
              <a:gd name="T23" fmla="*/ 1194 h 1925"/>
              <a:gd name="T24" fmla="*/ 786 w 2774"/>
              <a:gd name="T25" fmla="*/ 1293 h 1925"/>
              <a:gd name="T26" fmla="*/ 732 w 2774"/>
              <a:gd name="T27" fmla="*/ 1399 h 1925"/>
              <a:gd name="T28" fmla="*/ 662 w 2774"/>
              <a:gd name="T29" fmla="*/ 1513 h 1925"/>
              <a:gd name="T30" fmla="*/ 586 w 2774"/>
              <a:gd name="T31" fmla="*/ 1605 h 1925"/>
              <a:gd name="T32" fmla="*/ 490 w 2774"/>
              <a:gd name="T33" fmla="*/ 1683 h 1925"/>
              <a:gd name="T34" fmla="*/ 388 w 2774"/>
              <a:gd name="T35" fmla="*/ 1743 h 1925"/>
              <a:gd name="T36" fmla="*/ 295 w 2774"/>
              <a:gd name="T37" fmla="*/ 1787 h 1925"/>
              <a:gd name="T38" fmla="*/ 193 w 2774"/>
              <a:gd name="T39" fmla="*/ 1826 h 1925"/>
              <a:gd name="T40" fmla="*/ 79 w 2774"/>
              <a:gd name="T41" fmla="*/ 1865 h 1925"/>
              <a:gd name="T42" fmla="*/ 6 w 2774"/>
              <a:gd name="T43" fmla="*/ 1883 h 1925"/>
              <a:gd name="T44" fmla="*/ 2774 w 2774"/>
              <a:gd name="T45" fmla="*/ 1922 h 1925"/>
              <a:gd name="T46" fmla="*/ 2726 w 2774"/>
              <a:gd name="T47" fmla="*/ 1877 h 1925"/>
              <a:gd name="T48" fmla="*/ 2622 w 2774"/>
              <a:gd name="T49" fmla="*/ 1845 h 1925"/>
              <a:gd name="T50" fmla="*/ 2510 w 2774"/>
              <a:gd name="T51" fmla="*/ 1803 h 1925"/>
              <a:gd name="T52" fmla="*/ 2396 w 2774"/>
              <a:gd name="T53" fmla="*/ 1755 h 1925"/>
              <a:gd name="T54" fmla="*/ 2278 w 2774"/>
              <a:gd name="T55" fmla="*/ 1693 h 1925"/>
              <a:gd name="T56" fmla="*/ 2220 w 2774"/>
              <a:gd name="T57" fmla="*/ 1655 h 1925"/>
              <a:gd name="T58" fmla="*/ 2156 w 2774"/>
              <a:gd name="T59" fmla="*/ 1589 h 1925"/>
              <a:gd name="T60" fmla="*/ 2082 w 2774"/>
              <a:gd name="T61" fmla="*/ 1503 h 1925"/>
              <a:gd name="T62" fmla="*/ 2022 w 2774"/>
              <a:gd name="T63" fmla="*/ 1398 h 1925"/>
              <a:gd name="T64" fmla="*/ 1970 w 2774"/>
              <a:gd name="T65" fmla="*/ 1298 h 1925"/>
              <a:gd name="T66" fmla="*/ 1928 w 2774"/>
              <a:gd name="T67" fmla="*/ 1200 h 1925"/>
              <a:gd name="T68" fmla="*/ 1892 w 2774"/>
              <a:gd name="T69" fmla="*/ 1100 h 1925"/>
              <a:gd name="T70" fmla="*/ 1862 w 2774"/>
              <a:gd name="T71" fmla="*/ 1010 h 1925"/>
              <a:gd name="T72" fmla="*/ 1830 w 2774"/>
              <a:gd name="T73" fmla="*/ 900 h 1925"/>
              <a:gd name="T74" fmla="*/ 1798 w 2774"/>
              <a:gd name="T75" fmla="*/ 782 h 1925"/>
              <a:gd name="T76" fmla="*/ 1760 w 2774"/>
              <a:gd name="T77" fmla="*/ 656 h 1925"/>
              <a:gd name="T78" fmla="*/ 1712 w 2774"/>
              <a:gd name="T79" fmla="*/ 524 h 1925"/>
              <a:gd name="T80" fmla="*/ 1670 w 2774"/>
              <a:gd name="T81" fmla="*/ 410 h 1925"/>
              <a:gd name="T82" fmla="*/ 1632 w 2774"/>
              <a:gd name="T83" fmla="*/ 328 h 1925"/>
              <a:gd name="T84" fmla="*/ 1590 w 2774"/>
              <a:gd name="T85" fmla="*/ 232 h 1925"/>
              <a:gd name="T86" fmla="*/ 1546 w 2774"/>
              <a:gd name="T87" fmla="*/ 156 h 1925"/>
              <a:gd name="T88" fmla="*/ 1570 w 2774"/>
              <a:gd name="T89" fmla="*/ 194 h 1925"/>
              <a:gd name="T90" fmla="*/ 1550 w 2774"/>
              <a:gd name="T91" fmla="*/ 156 h 1925"/>
              <a:gd name="T92" fmla="*/ 1476 w 2774"/>
              <a:gd name="T93" fmla="*/ 56 h 1925"/>
              <a:gd name="T94" fmla="*/ 1413 w 2774"/>
              <a:gd name="T95" fmla="*/ 8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4" h="1925">
                <a:moveTo>
                  <a:pt x="1390" y="0"/>
                </a:moveTo>
                <a:lnTo>
                  <a:pt x="1350" y="0"/>
                </a:lnTo>
                <a:lnTo>
                  <a:pt x="1318" y="18"/>
                </a:lnTo>
                <a:lnTo>
                  <a:pt x="1289" y="40"/>
                </a:lnTo>
                <a:lnTo>
                  <a:pt x="1261" y="70"/>
                </a:lnTo>
                <a:lnTo>
                  <a:pt x="1234" y="108"/>
                </a:lnTo>
                <a:lnTo>
                  <a:pt x="1211" y="144"/>
                </a:lnTo>
                <a:lnTo>
                  <a:pt x="1193" y="173"/>
                </a:lnTo>
                <a:lnTo>
                  <a:pt x="1176" y="208"/>
                </a:lnTo>
                <a:lnTo>
                  <a:pt x="1152" y="256"/>
                </a:lnTo>
                <a:lnTo>
                  <a:pt x="1132" y="296"/>
                </a:lnTo>
                <a:lnTo>
                  <a:pt x="1114" y="334"/>
                </a:lnTo>
                <a:lnTo>
                  <a:pt x="1094" y="378"/>
                </a:lnTo>
                <a:lnTo>
                  <a:pt x="1082" y="410"/>
                </a:lnTo>
                <a:lnTo>
                  <a:pt x="1068" y="438"/>
                </a:lnTo>
                <a:lnTo>
                  <a:pt x="1052" y="482"/>
                </a:lnTo>
                <a:lnTo>
                  <a:pt x="1040" y="514"/>
                </a:lnTo>
                <a:lnTo>
                  <a:pt x="1030" y="542"/>
                </a:lnTo>
                <a:lnTo>
                  <a:pt x="1022" y="570"/>
                </a:lnTo>
                <a:lnTo>
                  <a:pt x="1008" y="606"/>
                </a:lnTo>
                <a:lnTo>
                  <a:pt x="988" y="652"/>
                </a:lnTo>
                <a:lnTo>
                  <a:pt x="979" y="688"/>
                </a:lnTo>
                <a:lnTo>
                  <a:pt x="965" y="726"/>
                </a:lnTo>
                <a:lnTo>
                  <a:pt x="957" y="756"/>
                </a:lnTo>
                <a:lnTo>
                  <a:pt x="949" y="786"/>
                </a:lnTo>
                <a:lnTo>
                  <a:pt x="940" y="829"/>
                </a:lnTo>
                <a:lnTo>
                  <a:pt x="930" y="861"/>
                </a:lnTo>
                <a:lnTo>
                  <a:pt x="922" y="902"/>
                </a:lnTo>
                <a:lnTo>
                  <a:pt x="908" y="942"/>
                </a:lnTo>
                <a:lnTo>
                  <a:pt x="901" y="975"/>
                </a:lnTo>
                <a:lnTo>
                  <a:pt x="891" y="1007"/>
                </a:lnTo>
                <a:lnTo>
                  <a:pt x="883" y="1041"/>
                </a:lnTo>
                <a:lnTo>
                  <a:pt x="867" y="1075"/>
                </a:lnTo>
                <a:lnTo>
                  <a:pt x="852" y="1123"/>
                </a:lnTo>
                <a:lnTo>
                  <a:pt x="836" y="1168"/>
                </a:lnTo>
                <a:lnTo>
                  <a:pt x="830" y="1194"/>
                </a:lnTo>
                <a:lnTo>
                  <a:pt x="819" y="1222"/>
                </a:lnTo>
                <a:lnTo>
                  <a:pt x="800" y="1263"/>
                </a:lnTo>
                <a:lnTo>
                  <a:pt x="786" y="1293"/>
                </a:lnTo>
                <a:lnTo>
                  <a:pt x="772" y="1330"/>
                </a:lnTo>
                <a:lnTo>
                  <a:pt x="750" y="1367"/>
                </a:lnTo>
                <a:lnTo>
                  <a:pt x="732" y="1399"/>
                </a:lnTo>
                <a:lnTo>
                  <a:pt x="708" y="1437"/>
                </a:lnTo>
                <a:lnTo>
                  <a:pt x="686" y="1477"/>
                </a:lnTo>
                <a:lnTo>
                  <a:pt x="662" y="1513"/>
                </a:lnTo>
                <a:lnTo>
                  <a:pt x="634" y="1551"/>
                </a:lnTo>
                <a:lnTo>
                  <a:pt x="614" y="1579"/>
                </a:lnTo>
                <a:lnTo>
                  <a:pt x="586" y="1605"/>
                </a:lnTo>
                <a:lnTo>
                  <a:pt x="558" y="1633"/>
                </a:lnTo>
                <a:lnTo>
                  <a:pt x="536" y="1653"/>
                </a:lnTo>
                <a:lnTo>
                  <a:pt x="490" y="1683"/>
                </a:lnTo>
                <a:lnTo>
                  <a:pt x="450" y="1711"/>
                </a:lnTo>
                <a:lnTo>
                  <a:pt x="416" y="1723"/>
                </a:lnTo>
                <a:lnTo>
                  <a:pt x="388" y="1743"/>
                </a:lnTo>
                <a:lnTo>
                  <a:pt x="357" y="1759"/>
                </a:lnTo>
                <a:lnTo>
                  <a:pt x="327" y="1772"/>
                </a:lnTo>
                <a:lnTo>
                  <a:pt x="295" y="1787"/>
                </a:lnTo>
                <a:lnTo>
                  <a:pt x="263" y="1799"/>
                </a:lnTo>
                <a:lnTo>
                  <a:pt x="231" y="1808"/>
                </a:lnTo>
                <a:lnTo>
                  <a:pt x="193" y="1826"/>
                </a:lnTo>
                <a:lnTo>
                  <a:pt x="158" y="1838"/>
                </a:lnTo>
                <a:lnTo>
                  <a:pt x="117" y="1853"/>
                </a:lnTo>
                <a:lnTo>
                  <a:pt x="79" y="1865"/>
                </a:lnTo>
                <a:lnTo>
                  <a:pt x="44" y="1874"/>
                </a:lnTo>
                <a:lnTo>
                  <a:pt x="29" y="1877"/>
                </a:lnTo>
                <a:lnTo>
                  <a:pt x="6" y="1883"/>
                </a:lnTo>
                <a:lnTo>
                  <a:pt x="3" y="1907"/>
                </a:lnTo>
                <a:lnTo>
                  <a:pt x="0" y="1925"/>
                </a:lnTo>
                <a:lnTo>
                  <a:pt x="2774" y="1922"/>
                </a:lnTo>
                <a:lnTo>
                  <a:pt x="2772" y="1891"/>
                </a:lnTo>
                <a:lnTo>
                  <a:pt x="2750" y="1881"/>
                </a:lnTo>
                <a:lnTo>
                  <a:pt x="2726" y="1877"/>
                </a:lnTo>
                <a:lnTo>
                  <a:pt x="2684" y="1865"/>
                </a:lnTo>
                <a:lnTo>
                  <a:pt x="2654" y="1855"/>
                </a:lnTo>
                <a:lnTo>
                  <a:pt x="2622" y="1845"/>
                </a:lnTo>
                <a:lnTo>
                  <a:pt x="2596" y="1835"/>
                </a:lnTo>
                <a:lnTo>
                  <a:pt x="2558" y="1825"/>
                </a:lnTo>
                <a:lnTo>
                  <a:pt x="2510" y="1803"/>
                </a:lnTo>
                <a:lnTo>
                  <a:pt x="2468" y="1789"/>
                </a:lnTo>
                <a:lnTo>
                  <a:pt x="2432" y="1775"/>
                </a:lnTo>
                <a:lnTo>
                  <a:pt x="2396" y="1755"/>
                </a:lnTo>
                <a:lnTo>
                  <a:pt x="2362" y="1737"/>
                </a:lnTo>
                <a:lnTo>
                  <a:pt x="2316" y="1715"/>
                </a:lnTo>
                <a:lnTo>
                  <a:pt x="2278" y="1693"/>
                </a:lnTo>
                <a:lnTo>
                  <a:pt x="2258" y="1681"/>
                </a:lnTo>
                <a:lnTo>
                  <a:pt x="2240" y="1671"/>
                </a:lnTo>
                <a:lnTo>
                  <a:pt x="2220" y="1655"/>
                </a:lnTo>
                <a:lnTo>
                  <a:pt x="2206" y="1643"/>
                </a:lnTo>
                <a:lnTo>
                  <a:pt x="2181" y="1615"/>
                </a:lnTo>
                <a:lnTo>
                  <a:pt x="2156" y="1589"/>
                </a:lnTo>
                <a:lnTo>
                  <a:pt x="2129" y="1563"/>
                </a:lnTo>
                <a:lnTo>
                  <a:pt x="2105" y="1531"/>
                </a:lnTo>
                <a:lnTo>
                  <a:pt x="2082" y="1503"/>
                </a:lnTo>
                <a:lnTo>
                  <a:pt x="2057" y="1461"/>
                </a:lnTo>
                <a:lnTo>
                  <a:pt x="2039" y="1432"/>
                </a:lnTo>
                <a:lnTo>
                  <a:pt x="2022" y="1398"/>
                </a:lnTo>
                <a:lnTo>
                  <a:pt x="2004" y="1364"/>
                </a:lnTo>
                <a:lnTo>
                  <a:pt x="1986" y="1332"/>
                </a:lnTo>
                <a:lnTo>
                  <a:pt x="1970" y="1298"/>
                </a:lnTo>
                <a:lnTo>
                  <a:pt x="1956" y="1270"/>
                </a:lnTo>
                <a:lnTo>
                  <a:pt x="1944" y="1240"/>
                </a:lnTo>
                <a:lnTo>
                  <a:pt x="1928" y="1200"/>
                </a:lnTo>
                <a:lnTo>
                  <a:pt x="1914" y="1158"/>
                </a:lnTo>
                <a:lnTo>
                  <a:pt x="1904" y="1132"/>
                </a:lnTo>
                <a:lnTo>
                  <a:pt x="1892" y="1100"/>
                </a:lnTo>
                <a:lnTo>
                  <a:pt x="1882" y="1072"/>
                </a:lnTo>
                <a:lnTo>
                  <a:pt x="1872" y="1044"/>
                </a:lnTo>
                <a:lnTo>
                  <a:pt x="1862" y="1010"/>
                </a:lnTo>
                <a:lnTo>
                  <a:pt x="1852" y="976"/>
                </a:lnTo>
                <a:lnTo>
                  <a:pt x="1840" y="932"/>
                </a:lnTo>
                <a:lnTo>
                  <a:pt x="1830" y="900"/>
                </a:lnTo>
                <a:lnTo>
                  <a:pt x="1818" y="854"/>
                </a:lnTo>
                <a:lnTo>
                  <a:pt x="1808" y="818"/>
                </a:lnTo>
                <a:lnTo>
                  <a:pt x="1798" y="782"/>
                </a:lnTo>
                <a:lnTo>
                  <a:pt x="1788" y="744"/>
                </a:lnTo>
                <a:lnTo>
                  <a:pt x="1778" y="710"/>
                </a:lnTo>
                <a:lnTo>
                  <a:pt x="1760" y="656"/>
                </a:lnTo>
                <a:lnTo>
                  <a:pt x="1742" y="598"/>
                </a:lnTo>
                <a:lnTo>
                  <a:pt x="1726" y="560"/>
                </a:lnTo>
                <a:lnTo>
                  <a:pt x="1712" y="524"/>
                </a:lnTo>
                <a:lnTo>
                  <a:pt x="1702" y="494"/>
                </a:lnTo>
                <a:lnTo>
                  <a:pt x="1686" y="450"/>
                </a:lnTo>
                <a:lnTo>
                  <a:pt x="1670" y="410"/>
                </a:lnTo>
                <a:lnTo>
                  <a:pt x="1648" y="354"/>
                </a:lnTo>
                <a:lnTo>
                  <a:pt x="1660" y="384"/>
                </a:lnTo>
                <a:lnTo>
                  <a:pt x="1632" y="328"/>
                </a:lnTo>
                <a:lnTo>
                  <a:pt x="1622" y="298"/>
                </a:lnTo>
                <a:lnTo>
                  <a:pt x="1608" y="266"/>
                </a:lnTo>
                <a:lnTo>
                  <a:pt x="1590" y="232"/>
                </a:lnTo>
                <a:lnTo>
                  <a:pt x="1564" y="178"/>
                </a:lnTo>
                <a:lnTo>
                  <a:pt x="1560" y="178"/>
                </a:lnTo>
                <a:lnTo>
                  <a:pt x="1546" y="156"/>
                </a:lnTo>
                <a:lnTo>
                  <a:pt x="1530" y="128"/>
                </a:lnTo>
                <a:lnTo>
                  <a:pt x="1542" y="144"/>
                </a:lnTo>
                <a:lnTo>
                  <a:pt x="1570" y="194"/>
                </a:lnTo>
                <a:lnTo>
                  <a:pt x="1580" y="214"/>
                </a:lnTo>
                <a:lnTo>
                  <a:pt x="1560" y="169"/>
                </a:lnTo>
                <a:lnTo>
                  <a:pt x="1550" y="156"/>
                </a:lnTo>
                <a:lnTo>
                  <a:pt x="1518" y="110"/>
                </a:lnTo>
                <a:lnTo>
                  <a:pt x="1498" y="84"/>
                </a:lnTo>
                <a:lnTo>
                  <a:pt x="1476" y="56"/>
                </a:lnTo>
                <a:lnTo>
                  <a:pt x="1456" y="36"/>
                </a:lnTo>
                <a:lnTo>
                  <a:pt x="1434" y="22"/>
                </a:lnTo>
                <a:lnTo>
                  <a:pt x="1413" y="8"/>
                </a:lnTo>
                <a:lnTo>
                  <a:pt x="1390" y="0"/>
                </a:lnTo>
              </a:path>
            </a:pathLst>
          </a:custGeom>
          <a:solidFill>
            <a:srgbClr val="842C58"/>
          </a:solidFill>
          <a:ln>
            <a:noFill/>
          </a:ln>
          <a:effectLst/>
          <a:extLst/>
        </p:spPr>
        <p:txBody>
          <a:bodyPr/>
          <a:lstStyle/>
          <a:p>
            <a:endParaRPr lang="en-US"/>
          </a:p>
        </p:txBody>
      </p:sp>
      <p:sp>
        <p:nvSpPr>
          <p:cNvPr id="181256" name="Freeform 8"/>
          <p:cNvSpPr>
            <a:spLocks noChangeArrowheads="1"/>
          </p:cNvSpPr>
          <p:nvPr/>
        </p:nvSpPr>
        <p:spPr bwMode="auto">
          <a:xfrm>
            <a:off x="4548188" y="4770438"/>
            <a:ext cx="1587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257" name="Rectangle 9"/>
          <p:cNvSpPr>
            <a:spLocks noChangeArrowheads="1"/>
          </p:cNvSpPr>
          <p:nvPr/>
        </p:nvSpPr>
        <p:spPr bwMode="auto">
          <a:xfrm>
            <a:off x="4376738" y="4868863"/>
            <a:ext cx="357187" cy="454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400" i="1">
                <a:effectLst/>
                <a:latin typeface="Symbol" panose="05050102010706020507" pitchFamily="18" charset="2"/>
              </a:rPr>
              <a:t></a:t>
            </a:r>
          </a:p>
        </p:txBody>
      </p:sp>
      <p:sp>
        <p:nvSpPr>
          <p:cNvPr id="181258" name="Line 10"/>
          <p:cNvSpPr>
            <a:spLocks noChangeShapeType="1"/>
          </p:cNvSpPr>
          <p:nvPr/>
        </p:nvSpPr>
        <p:spPr bwMode="auto">
          <a:xfrm>
            <a:off x="2078038" y="4899025"/>
            <a:ext cx="5002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1259" name="Group 11"/>
          <p:cNvGrpSpPr>
            <a:grpSpLocks/>
          </p:cNvGrpSpPr>
          <p:nvPr/>
        </p:nvGrpSpPr>
        <p:grpSpPr bwMode="auto">
          <a:xfrm>
            <a:off x="2230438" y="1960563"/>
            <a:ext cx="4613275" cy="2757487"/>
            <a:chOff x="1405" y="1229"/>
            <a:chExt cx="2906" cy="1737"/>
          </a:xfrm>
        </p:grpSpPr>
        <p:sp>
          <p:nvSpPr>
            <p:cNvPr id="181260" name="Arc 12"/>
            <p:cNvSpPr>
              <a:spLocks/>
            </p:cNvSpPr>
            <p:nvPr/>
          </p:nvSpPr>
          <p:spPr bwMode="auto">
            <a:xfrm rot="6300000">
              <a:off x="2187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61" name="Arc 13"/>
            <p:cNvSpPr>
              <a:spLocks/>
            </p:cNvSpPr>
            <p:nvPr/>
          </p:nvSpPr>
          <p:spPr bwMode="auto">
            <a:xfrm rot="17057622">
              <a:off x="181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62" name="Arc 14"/>
            <p:cNvSpPr>
              <a:spLocks/>
            </p:cNvSpPr>
            <p:nvPr/>
          </p:nvSpPr>
          <p:spPr bwMode="auto">
            <a:xfrm rot="20700000">
              <a:off x="1405" y="2810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63" name="Arc 15"/>
            <p:cNvSpPr>
              <a:spLocks/>
            </p:cNvSpPr>
            <p:nvPr/>
          </p:nvSpPr>
          <p:spPr bwMode="auto">
            <a:xfrm rot="15300000" flipH="1">
              <a:off x="2628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64" name="Arc 16"/>
            <p:cNvSpPr>
              <a:spLocks/>
            </p:cNvSpPr>
            <p:nvPr/>
          </p:nvSpPr>
          <p:spPr bwMode="auto">
            <a:xfrm rot="4542378" flipH="1">
              <a:off x="315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265" name="Arc 17"/>
            <p:cNvSpPr>
              <a:spLocks/>
            </p:cNvSpPr>
            <p:nvPr/>
          </p:nvSpPr>
          <p:spPr bwMode="auto">
            <a:xfrm rot="900000" flipH="1">
              <a:off x="3613" y="2812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1267" name="Freeform 19"/>
          <p:cNvSpPr>
            <a:spLocks noChangeArrowheads="1"/>
          </p:cNvSpPr>
          <p:nvPr/>
        </p:nvSpPr>
        <p:spPr bwMode="auto">
          <a:xfrm>
            <a:off x="5057775" y="4765675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268" name="Freeform 20"/>
          <p:cNvSpPr>
            <a:spLocks noChangeArrowheads="1"/>
          </p:cNvSpPr>
          <p:nvPr/>
        </p:nvSpPr>
        <p:spPr bwMode="auto">
          <a:xfrm>
            <a:off x="5857875" y="4765675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1269" name="Freeform 21"/>
          <p:cNvSpPr>
            <a:spLocks noChangeArrowheads="1"/>
          </p:cNvSpPr>
          <p:nvPr/>
        </p:nvSpPr>
        <p:spPr bwMode="auto">
          <a:xfrm>
            <a:off x="3467100" y="4760913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127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342158"/>
              </p:ext>
            </p:extLst>
          </p:nvPr>
        </p:nvGraphicFramePr>
        <p:xfrm>
          <a:off x="4937125" y="4972050"/>
          <a:ext cx="271463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58" name="Equation" r:id="rId4" imgW="330120" imgH="406080" progId="Equation.DSMT4">
                  <p:embed/>
                </p:oleObj>
              </mc:Choice>
              <mc:Fallback>
                <p:oleObj name="Equation" r:id="rId4" imgW="330120" imgH="40608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7125" y="4972050"/>
                        <a:ext cx="271463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127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462191"/>
              </p:ext>
            </p:extLst>
          </p:nvPr>
        </p:nvGraphicFramePr>
        <p:xfrm>
          <a:off x="5746750" y="4962525"/>
          <a:ext cx="27305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59" name="Equation" r:id="rId6" imgW="330120" imgH="419040" progId="Equation.DSMT4">
                  <p:embed/>
                </p:oleObj>
              </mc:Choice>
              <mc:Fallback>
                <p:oleObj name="Equation" r:id="rId6" imgW="330120" imgH="41904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0" y="4962525"/>
                        <a:ext cx="273050" cy="347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127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32134"/>
              </p:ext>
            </p:extLst>
          </p:nvPr>
        </p:nvGraphicFramePr>
        <p:xfrm>
          <a:off x="3344863" y="4976813"/>
          <a:ext cx="28416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60" name="Equation" r:id="rId8" imgW="342720" imgH="406080" progId="Equation.DSMT4">
                  <p:embed/>
                </p:oleObj>
              </mc:Choice>
              <mc:Fallback>
                <p:oleObj name="Equation" r:id="rId8" imgW="342720" imgH="40608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4863" y="4976813"/>
                        <a:ext cx="284162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273" name="Text Box 25"/>
          <p:cNvSpPr txBox="1">
            <a:spLocks noChangeArrowheads="1"/>
          </p:cNvSpPr>
          <p:nvPr/>
        </p:nvSpPr>
        <p:spPr bwMode="auto">
          <a:xfrm>
            <a:off x="2130916" y="2143125"/>
            <a:ext cx="4790094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Sample means are close together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because there is only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 one sampling </a:t>
            </a:r>
            <a:r>
              <a:rPr lang="en-US" altLang="en-U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distribution</a:t>
            </a:r>
            <a:endParaRPr lang="en-US" altLang="en-U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1274" name="Line 26"/>
          <p:cNvSpPr>
            <a:spLocks noChangeShapeType="1"/>
          </p:cNvSpPr>
          <p:nvPr/>
        </p:nvSpPr>
        <p:spPr bwMode="auto">
          <a:xfrm flipH="1">
            <a:off x="3505200" y="3667125"/>
            <a:ext cx="1016000" cy="1009650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275" name="Line 27"/>
          <p:cNvSpPr>
            <a:spLocks noChangeShapeType="1"/>
          </p:cNvSpPr>
          <p:nvPr/>
        </p:nvSpPr>
        <p:spPr bwMode="auto">
          <a:xfrm>
            <a:off x="4521200" y="3662363"/>
            <a:ext cx="511175" cy="995362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276" name="Line 28"/>
          <p:cNvSpPr>
            <a:spLocks noChangeShapeType="1"/>
          </p:cNvSpPr>
          <p:nvPr/>
        </p:nvSpPr>
        <p:spPr bwMode="auto">
          <a:xfrm>
            <a:off x="4521200" y="3663950"/>
            <a:ext cx="1276350" cy="1012825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81277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727445"/>
              </p:ext>
            </p:extLst>
          </p:nvPr>
        </p:nvGraphicFramePr>
        <p:xfrm>
          <a:off x="5734050" y="3724275"/>
          <a:ext cx="110490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861" name="Equation" r:id="rId10" imgW="1257120" imgH="876240" progId="Equation.DSMT4">
                  <p:embed/>
                </p:oleObj>
              </mc:Choice>
              <mc:Fallback>
                <p:oleObj name="Equation" r:id="rId10" imgW="1257120" imgH="87624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4050" y="3724275"/>
                        <a:ext cx="1104900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Introduction to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81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8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8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18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8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8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18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8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0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18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18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18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8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66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 autoUpdateAnimBg="0"/>
      <p:bldP spid="181255" grpId="0" animBg="1"/>
      <p:bldP spid="181256" grpId="0" animBg="1"/>
      <p:bldP spid="181257" grpId="0" autoUpdateAnimBg="0"/>
      <p:bldP spid="181258" grpId="0" animBg="1"/>
      <p:bldP spid="181267" grpId="0" animBg="1"/>
      <p:bldP spid="181268" grpId="0" animBg="1"/>
      <p:bldP spid="181269" grpId="0" animBg="1"/>
      <p:bldP spid="181273" grpId="0" autoUpdateAnimBg="0"/>
      <p:bldP spid="181274" grpId="0" animBg="1"/>
      <p:bldP spid="181275" grpId="0" animBg="1"/>
      <p:bldP spid="1812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2276" name="Rectangle 4"/>
              <p:cNvSpPr>
                <a:spLocks noChangeArrowheads="1"/>
              </p:cNvSpPr>
              <p:nvPr/>
            </p:nvSpPr>
            <p:spPr bwMode="auto">
              <a:xfrm>
                <a:off x="687388" y="1047750"/>
                <a:ext cx="7772400" cy="547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>
                <a:lvl1pPr marL="342900" indent="-3429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Wingdings" panose="05000000000000000000" pitchFamily="2" charset="2"/>
                  <a:buChar char="§"/>
                </a:pPr>
                <a:r>
                  <a:rPr lang="en-US" altLang="en-US" sz="28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Sampling d</a:t>
                </a:r>
                <a:r>
                  <a:rPr lang="en-US" altLang="en-US" sz="2800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istributions </a:t>
                </a:r>
                <a:r>
                  <a:rPr lang="en-US" altLang="en-US" sz="28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accPr>
                      <m:e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altLang="en-US" sz="28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</a:t>
                </a:r>
                <a:r>
                  <a:rPr lang="en-US" altLang="en-US" sz="2800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if </a:t>
                </a:r>
                <a:r>
                  <a:rPr lang="en-US" altLang="en-US" sz="2800" i="1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H</a:t>
                </a:r>
                <a:r>
                  <a:rPr lang="en-US" altLang="en-US" sz="2800" baseline="-250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0</a:t>
                </a:r>
                <a:r>
                  <a:rPr lang="en-US" altLang="en-US" sz="2800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is </a:t>
                </a:r>
                <a:r>
                  <a:rPr lang="en-US" altLang="en-US" sz="2800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rejected</a:t>
                </a:r>
                <a:endParaRPr lang="en-US" altLang="en-US" sz="2800" dirty="0">
                  <a:effectLst/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Wingdings" panose="05000000000000000000" pitchFamily="2" charset="2"/>
                  <a:buChar char="§"/>
                </a:pPr>
                <a:endParaRPr lang="en-US" altLang="en-US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18227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388" y="1047750"/>
                <a:ext cx="7772400" cy="547688"/>
              </a:xfrm>
              <a:prstGeom prst="rect">
                <a:avLst/>
              </a:prstGeom>
              <a:blipFill rotWithShape="0">
                <a:blip r:embed="rId3"/>
                <a:stretch>
                  <a:fillRect l="-784" t="-12222" b="-2555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496094" y="2035175"/>
            <a:ext cx="8166100" cy="3924300"/>
          </a:xfrm>
          <a:prstGeom prst="rect">
            <a:avLst/>
          </a:prstGeom>
          <a:gradFill rotWithShape="0">
            <a:gsLst>
              <a:gs pos="0">
                <a:srgbClr val="006699">
                  <a:gamma/>
                  <a:shade val="46275"/>
                  <a:invGamma/>
                </a:srgbClr>
              </a:gs>
              <a:gs pos="5000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  <p:txBody>
          <a:bodyPr wrap="none" anchor="ctr"/>
          <a:lstStyle/>
          <a:p>
            <a:endParaRPr lang="en-US" altLang="en-US">
              <a:effectLst>
                <a:outerShdw blurRad="38100" dist="38100" dir="2700000" algn="tl">
                  <a:srgbClr val="000000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82279" name="Freeform 7"/>
          <p:cNvSpPr>
            <a:spLocks/>
          </p:cNvSpPr>
          <p:nvPr/>
        </p:nvSpPr>
        <p:spPr bwMode="auto">
          <a:xfrm>
            <a:off x="1978025" y="2035175"/>
            <a:ext cx="4359275" cy="2846388"/>
          </a:xfrm>
          <a:custGeom>
            <a:avLst/>
            <a:gdLst>
              <a:gd name="T0" fmla="*/ 1318 w 2774"/>
              <a:gd name="T1" fmla="*/ 18 h 1925"/>
              <a:gd name="T2" fmla="*/ 1234 w 2774"/>
              <a:gd name="T3" fmla="*/ 108 h 1925"/>
              <a:gd name="T4" fmla="*/ 1176 w 2774"/>
              <a:gd name="T5" fmla="*/ 208 h 1925"/>
              <a:gd name="T6" fmla="*/ 1114 w 2774"/>
              <a:gd name="T7" fmla="*/ 334 h 1925"/>
              <a:gd name="T8" fmla="*/ 1068 w 2774"/>
              <a:gd name="T9" fmla="*/ 438 h 1925"/>
              <a:gd name="T10" fmla="*/ 1030 w 2774"/>
              <a:gd name="T11" fmla="*/ 542 h 1925"/>
              <a:gd name="T12" fmla="*/ 988 w 2774"/>
              <a:gd name="T13" fmla="*/ 652 h 1925"/>
              <a:gd name="T14" fmla="*/ 957 w 2774"/>
              <a:gd name="T15" fmla="*/ 756 h 1925"/>
              <a:gd name="T16" fmla="*/ 930 w 2774"/>
              <a:gd name="T17" fmla="*/ 861 h 1925"/>
              <a:gd name="T18" fmla="*/ 901 w 2774"/>
              <a:gd name="T19" fmla="*/ 975 h 1925"/>
              <a:gd name="T20" fmla="*/ 867 w 2774"/>
              <a:gd name="T21" fmla="*/ 1075 h 1925"/>
              <a:gd name="T22" fmla="*/ 830 w 2774"/>
              <a:gd name="T23" fmla="*/ 1194 h 1925"/>
              <a:gd name="T24" fmla="*/ 786 w 2774"/>
              <a:gd name="T25" fmla="*/ 1293 h 1925"/>
              <a:gd name="T26" fmla="*/ 732 w 2774"/>
              <a:gd name="T27" fmla="*/ 1399 h 1925"/>
              <a:gd name="T28" fmla="*/ 662 w 2774"/>
              <a:gd name="T29" fmla="*/ 1513 h 1925"/>
              <a:gd name="T30" fmla="*/ 586 w 2774"/>
              <a:gd name="T31" fmla="*/ 1605 h 1925"/>
              <a:gd name="T32" fmla="*/ 490 w 2774"/>
              <a:gd name="T33" fmla="*/ 1683 h 1925"/>
              <a:gd name="T34" fmla="*/ 388 w 2774"/>
              <a:gd name="T35" fmla="*/ 1743 h 1925"/>
              <a:gd name="T36" fmla="*/ 295 w 2774"/>
              <a:gd name="T37" fmla="*/ 1787 h 1925"/>
              <a:gd name="T38" fmla="*/ 193 w 2774"/>
              <a:gd name="T39" fmla="*/ 1826 h 1925"/>
              <a:gd name="T40" fmla="*/ 79 w 2774"/>
              <a:gd name="T41" fmla="*/ 1865 h 1925"/>
              <a:gd name="T42" fmla="*/ 6 w 2774"/>
              <a:gd name="T43" fmla="*/ 1883 h 1925"/>
              <a:gd name="T44" fmla="*/ 2774 w 2774"/>
              <a:gd name="T45" fmla="*/ 1922 h 1925"/>
              <a:gd name="T46" fmla="*/ 2726 w 2774"/>
              <a:gd name="T47" fmla="*/ 1877 h 1925"/>
              <a:gd name="T48" fmla="*/ 2622 w 2774"/>
              <a:gd name="T49" fmla="*/ 1845 h 1925"/>
              <a:gd name="T50" fmla="*/ 2510 w 2774"/>
              <a:gd name="T51" fmla="*/ 1803 h 1925"/>
              <a:gd name="T52" fmla="*/ 2396 w 2774"/>
              <a:gd name="T53" fmla="*/ 1755 h 1925"/>
              <a:gd name="T54" fmla="*/ 2278 w 2774"/>
              <a:gd name="T55" fmla="*/ 1693 h 1925"/>
              <a:gd name="T56" fmla="*/ 2220 w 2774"/>
              <a:gd name="T57" fmla="*/ 1655 h 1925"/>
              <a:gd name="T58" fmla="*/ 2156 w 2774"/>
              <a:gd name="T59" fmla="*/ 1589 h 1925"/>
              <a:gd name="T60" fmla="*/ 2082 w 2774"/>
              <a:gd name="T61" fmla="*/ 1503 h 1925"/>
              <a:gd name="T62" fmla="*/ 2022 w 2774"/>
              <a:gd name="T63" fmla="*/ 1398 h 1925"/>
              <a:gd name="T64" fmla="*/ 1970 w 2774"/>
              <a:gd name="T65" fmla="*/ 1298 h 1925"/>
              <a:gd name="T66" fmla="*/ 1928 w 2774"/>
              <a:gd name="T67" fmla="*/ 1200 h 1925"/>
              <a:gd name="T68" fmla="*/ 1892 w 2774"/>
              <a:gd name="T69" fmla="*/ 1100 h 1925"/>
              <a:gd name="T70" fmla="*/ 1862 w 2774"/>
              <a:gd name="T71" fmla="*/ 1010 h 1925"/>
              <a:gd name="T72" fmla="*/ 1830 w 2774"/>
              <a:gd name="T73" fmla="*/ 900 h 1925"/>
              <a:gd name="T74" fmla="*/ 1798 w 2774"/>
              <a:gd name="T75" fmla="*/ 782 h 1925"/>
              <a:gd name="T76" fmla="*/ 1760 w 2774"/>
              <a:gd name="T77" fmla="*/ 656 h 1925"/>
              <a:gd name="T78" fmla="*/ 1712 w 2774"/>
              <a:gd name="T79" fmla="*/ 524 h 1925"/>
              <a:gd name="T80" fmla="*/ 1670 w 2774"/>
              <a:gd name="T81" fmla="*/ 410 h 1925"/>
              <a:gd name="T82" fmla="*/ 1632 w 2774"/>
              <a:gd name="T83" fmla="*/ 328 h 1925"/>
              <a:gd name="T84" fmla="*/ 1590 w 2774"/>
              <a:gd name="T85" fmla="*/ 232 h 1925"/>
              <a:gd name="T86" fmla="*/ 1546 w 2774"/>
              <a:gd name="T87" fmla="*/ 156 h 1925"/>
              <a:gd name="T88" fmla="*/ 1570 w 2774"/>
              <a:gd name="T89" fmla="*/ 194 h 1925"/>
              <a:gd name="T90" fmla="*/ 1550 w 2774"/>
              <a:gd name="T91" fmla="*/ 156 h 1925"/>
              <a:gd name="T92" fmla="*/ 1476 w 2774"/>
              <a:gd name="T93" fmla="*/ 56 h 1925"/>
              <a:gd name="T94" fmla="*/ 1413 w 2774"/>
              <a:gd name="T95" fmla="*/ 8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4" h="1925">
                <a:moveTo>
                  <a:pt x="1390" y="0"/>
                </a:moveTo>
                <a:lnTo>
                  <a:pt x="1350" y="0"/>
                </a:lnTo>
                <a:lnTo>
                  <a:pt x="1318" y="18"/>
                </a:lnTo>
                <a:lnTo>
                  <a:pt x="1289" y="40"/>
                </a:lnTo>
                <a:lnTo>
                  <a:pt x="1261" y="70"/>
                </a:lnTo>
                <a:lnTo>
                  <a:pt x="1234" y="108"/>
                </a:lnTo>
                <a:lnTo>
                  <a:pt x="1211" y="144"/>
                </a:lnTo>
                <a:lnTo>
                  <a:pt x="1193" y="173"/>
                </a:lnTo>
                <a:lnTo>
                  <a:pt x="1176" y="208"/>
                </a:lnTo>
                <a:lnTo>
                  <a:pt x="1152" y="256"/>
                </a:lnTo>
                <a:lnTo>
                  <a:pt x="1132" y="296"/>
                </a:lnTo>
                <a:lnTo>
                  <a:pt x="1114" y="334"/>
                </a:lnTo>
                <a:lnTo>
                  <a:pt x="1094" y="378"/>
                </a:lnTo>
                <a:lnTo>
                  <a:pt x="1082" y="410"/>
                </a:lnTo>
                <a:lnTo>
                  <a:pt x="1068" y="438"/>
                </a:lnTo>
                <a:lnTo>
                  <a:pt x="1052" y="482"/>
                </a:lnTo>
                <a:lnTo>
                  <a:pt x="1040" y="514"/>
                </a:lnTo>
                <a:lnTo>
                  <a:pt x="1030" y="542"/>
                </a:lnTo>
                <a:lnTo>
                  <a:pt x="1022" y="570"/>
                </a:lnTo>
                <a:lnTo>
                  <a:pt x="1008" y="606"/>
                </a:lnTo>
                <a:lnTo>
                  <a:pt x="988" y="652"/>
                </a:lnTo>
                <a:lnTo>
                  <a:pt x="979" y="688"/>
                </a:lnTo>
                <a:lnTo>
                  <a:pt x="965" y="726"/>
                </a:lnTo>
                <a:lnTo>
                  <a:pt x="957" y="756"/>
                </a:lnTo>
                <a:lnTo>
                  <a:pt x="949" y="786"/>
                </a:lnTo>
                <a:lnTo>
                  <a:pt x="940" y="829"/>
                </a:lnTo>
                <a:lnTo>
                  <a:pt x="930" y="861"/>
                </a:lnTo>
                <a:lnTo>
                  <a:pt x="922" y="902"/>
                </a:lnTo>
                <a:lnTo>
                  <a:pt x="908" y="942"/>
                </a:lnTo>
                <a:lnTo>
                  <a:pt x="901" y="975"/>
                </a:lnTo>
                <a:lnTo>
                  <a:pt x="891" y="1007"/>
                </a:lnTo>
                <a:lnTo>
                  <a:pt x="883" y="1041"/>
                </a:lnTo>
                <a:lnTo>
                  <a:pt x="867" y="1075"/>
                </a:lnTo>
                <a:lnTo>
                  <a:pt x="852" y="1123"/>
                </a:lnTo>
                <a:lnTo>
                  <a:pt x="836" y="1168"/>
                </a:lnTo>
                <a:lnTo>
                  <a:pt x="830" y="1194"/>
                </a:lnTo>
                <a:lnTo>
                  <a:pt x="819" y="1222"/>
                </a:lnTo>
                <a:lnTo>
                  <a:pt x="800" y="1263"/>
                </a:lnTo>
                <a:lnTo>
                  <a:pt x="786" y="1293"/>
                </a:lnTo>
                <a:lnTo>
                  <a:pt x="772" y="1330"/>
                </a:lnTo>
                <a:lnTo>
                  <a:pt x="750" y="1367"/>
                </a:lnTo>
                <a:lnTo>
                  <a:pt x="732" y="1399"/>
                </a:lnTo>
                <a:lnTo>
                  <a:pt x="708" y="1437"/>
                </a:lnTo>
                <a:lnTo>
                  <a:pt x="686" y="1477"/>
                </a:lnTo>
                <a:lnTo>
                  <a:pt x="662" y="1513"/>
                </a:lnTo>
                <a:lnTo>
                  <a:pt x="634" y="1551"/>
                </a:lnTo>
                <a:lnTo>
                  <a:pt x="614" y="1579"/>
                </a:lnTo>
                <a:lnTo>
                  <a:pt x="586" y="1605"/>
                </a:lnTo>
                <a:lnTo>
                  <a:pt x="558" y="1633"/>
                </a:lnTo>
                <a:lnTo>
                  <a:pt x="536" y="1653"/>
                </a:lnTo>
                <a:lnTo>
                  <a:pt x="490" y="1683"/>
                </a:lnTo>
                <a:lnTo>
                  <a:pt x="450" y="1711"/>
                </a:lnTo>
                <a:lnTo>
                  <a:pt x="416" y="1723"/>
                </a:lnTo>
                <a:lnTo>
                  <a:pt x="388" y="1743"/>
                </a:lnTo>
                <a:lnTo>
                  <a:pt x="357" y="1759"/>
                </a:lnTo>
                <a:lnTo>
                  <a:pt x="327" y="1772"/>
                </a:lnTo>
                <a:lnTo>
                  <a:pt x="295" y="1787"/>
                </a:lnTo>
                <a:lnTo>
                  <a:pt x="263" y="1799"/>
                </a:lnTo>
                <a:lnTo>
                  <a:pt x="231" y="1808"/>
                </a:lnTo>
                <a:lnTo>
                  <a:pt x="193" y="1826"/>
                </a:lnTo>
                <a:lnTo>
                  <a:pt x="158" y="1838"/>
                </a:lnTo>
                <a:lnTo>
                  <a:pt x="117" y="1853"/>
                </a:lnTo>
                <a:lnTo>
                  <a:pt x="79" y="1865"/>
                </a:lnTo>
                <a:lnTo>
                  <a:pt x="44" y="1874"/>
                </a:lnTo>
                <a:lnTo>
                  <a:pt x="29" y="1877"/>
                </a:lnTo>
                <a:lnTo>
                  <a:pt x="6" y="1883"/>
                </a:lnTo>
                <a:lnTo>
                  <a:pt x="3" y="1907"/>
                </a:lnTo>
                <a:lnTo>
                  <a:pt x="0" y="1925"/>
                </a:lnTo>
                <a:lnTo>
                  <a:pt x="2774" y="1922"/>
                </a:lnTo>
                <a:lnTo>
                  <a:pt x="2772" y="1891"/>
                </a:lnTo>
                <a:lnTo>
                  <a:pt x="2750" y="1881"/>
                </a:lnTo>
                <a:lnTo>
                  <a:pt x="2726" y="1877"/>
                </a:lnTo>
                <a:lnTo>
                  <a:pt x="2684" y="1865"/>
                </a:lnTo>
                <a:lnTo>
                  <a:pt x="2654" y="1855"/>
                </a:lnTo>
                <a:lnTo>
                  <a:pt x="2622" y="1845"/>
                </a:lnTo>
                <a:lnTo>
                  <a:pt x="2596" y="1835"/>
                </a:lnTo>
                <a:lnTo>
                  <a:pt x="2558" y="1825"/>
                </a:lnTo>
                <a:lnTo>
                  <a:pt x="2510" y="1803"/>
                </a:lnTo>
                <a:lnTo>
                  <a:pt x="2468" y="1789"/>
                </a:lnTo>
                <a:lnTo>
                  <a:pt x="2432" y="1775"/>
                </a:lnTo>
                <a:lnTo>
                  <a:pt x="2396" y="1755"/>
                </a:lnTo>
                <a:lnTo>
                  <a:pt x="2362" y="1737"/>
                </a:lnTo>
                <a:lnTo>
                  <a:pt x="2316" y="1715"/>
                </a:lnTo>
                <a:lnTo>
                  <a:pt x="2278" y="1693"/>
                </a:lnTo>
                <a:lnTo>
                  <a:pt x="2258" y="1681"/>
                </a:lnTo>
                <a:lnTo>
                  <a:pt x="2240" y="1671"/>
                </a:lnTo>
                <a:lnTo>
                  <a:pt x="2220" y="1655"/>
                </a:lnTo>
                <a:lnTo>
                  <a:pt x="2206" y="1643"/>
                </a:lnTo>
                <a:lnTo>
                  <a:pt x="2181" y="1615"/>
                </a:lnTo>
                <a:lnTo>
                  <a:pt x="2156" y="1589"/>
                </a:lnTo>
                <a:lnTo>
                  <a:pt x="2129" y="1563"/>
                </a:lnTo>
                <a:lnTo>
                  <a:pt x="2105" y="1531"/>
                </a:lnTo>
                <a:lnTo>
                  <a:pt x="2082" y="1503"/>
                </a:lnTo>
                <a:lnTo>
                  <a:pt x="2057" y="1461"/>
                </a:lnTo>
                <a:lnTo>
                  <a:pt x="2039" y="1432"/>
                </a:lnTo>
                <a:lnTo>
                  <a:pt x="2022" y="1398"/>
                </a:lnTo>
                <a:lnTo>
                  <a:pt x="2004" y="1364"/>
                </a:lnTo>
                <a:lnTo>
                  <a:pt x="1986" y="1332"/>
                </a:lnTo>
                <a:lnTo>
                  <a:pt x="1970" y="1298"/>
                </a:lnTo>
                <a:lnTo>
                  <a:pt x="1956" y="1270"/>
                </a:lnTo>
                <a:lnTo>
                  <a:pt x="1944" y="1240"/>
                </a:lnTo>
                <a:lnTo>
                  <a:pt x="1928" y="1200"/>
                </a:lnTo>
                <a:lnTo>
                  <a:pt x="1914" y="1158"/>
                </a:lnTo>
                <a:lnTo>
                  <a:pt x="1904" y="1132"/>
                </a:lnTo>
                <a:lnTo>
                  <a:pt x="1892" y="1100"/>
                </a:lnTo>
                <a:lnTo>
                  <a:pt x="1882" y="1072"/>
                </a:lnTo>
                <a:lnTo>
                  <a:pt x="1872" y="1044"/>
                </a:lnTo>
                <a:lnTo>
                  <a:pt x="1862" y="1010"/>
                </a:lnTo>
                <a:lnTo>
                  <a:pt x="1852" y="976"/>
                </a:lnTo>
                <a:lnTo>
                  <a:pt x="1840" y="932"/>
                </a:lnTo>
                <a:lnTo>
                  <a:pt x="1830" y="900"/>
                </a:lnTo>
                <a:lnTo>
                  <a:pt x="1818" y="854"/>
                </a:lnTo>
                <a:lnTo>
                  <a:pt x="1808" y="818"/>
                </a:lnTo>
                <a:lnTo>
                  <a:pt x="1798" y="782"/>
                </a:lnTo>
                <a:lnTo>
                  <a:pt x="1788" y="744"/>
                </a:lnTo>
                <a:lnTo>
                  <a:pt x="1778" y="710"/>
                </a:lnTo>
                <a:lnTo>
                  <a:pt x="1760" y="656"/>
                </a:lnTo>
                <a:lnTo>
                  <a:pt x="1742" y="598"/>
                </a:lnTo>
                <a:lnTo>
                  <a:pt x="1726" y="560"/>
                </a:lnTo>
                <a:lnTo>
                  <a:pt x="1712" y="524"/>
                </a:lnTo>
                <a:lnTo>
                  <a:pt x="1702" y="494"/>
                </a:lnTo>
                <a:lnTo>
                  <a:pt x="1686" y="450"/>
                </a:lnTo>
                <a:lnTo>
                  <a:pt x="1670" y="410"/>
                </a:lnTo>
                <a:lnTo>
                  <a:pt x="1648" y="354"/>
                </a:lnTo>
                <a:lnTo>
                  <a:pt x="1660" y="384"/>
                </a:lnTo>
                <a:lnTo>
                  <a:pt x="1632" y="328"/>
                </a:lnTo>
                <a:lnTo>
                  <a:pt x="1622" y="298"/>
                </a:lnTo>
                <a:lnTo>
                  <a:pt x="1608" y="266"/>
                </a:lnTo>
                <a:lnTo>
                  <a:pt x="1590" y="232"/>
                </a:lnTo>
                <a:lnTo>
                  <a:pt x="1564" y="178"/>
                </a:lnTo>
                <a:lnTo>
                  <a:pt x="1560" y="178"/>
                </a:lnTo>
                <a:lnTo>
                  <a:pt x="1546" y="156"/>
                </a:lnTo>
                <a:lnTo>
                  <a:pt x="1530" y="128"/>
                </a:lnTo>
                <a:lnTo>
                  <a:pt x="1542" y="144"/>
                </a:lnTo>
                <a:lnTo>
                  <a:pt x="1570" y="194"/>
                </a:lnTo>
                <a:lnTo>
                  <a:pt x="1580" y="214"/>
                </a:lnTo>
                <a:lnTo>
                  <a:pt x="1560" y="169"/>
                </a:lnTo>
                <a:lnTo>
                  <a:pt x="1550" y="156"/>
                </a:lnTo>
                <a:lnTo>
                  <a:pt x="1518" y="110"/>
                </a:lnTo>
                <a:lnTo>
                  <a:pt x="1498" y="84"/>
                </a:lnTo>
                <a:lnTo>
                  <a:pt x="1476" y="56"/>
                </a:lnTo>
                <a:lnTo>
                  <a:pt x="1456" y="36"/>
                </a:lnTo>
                <a:lnTo>
                  <a:pt x="1434" y="22"/>
                </a:lnTo>
                <a:lnTo>
                  <a:pt x="1413" y="8"/>
                </a:lnTo>
                <a:lnTo>
                  <a:pt x="1390" y="0"/>
                </a:lnTo>
              </a:path>
            </a:pathLst>
          </a:custGeom>
          <a:solidFill>
            <a:srgbClr val="842C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2795588" y="4859338"/>
            <a:ext cx="547687" cy="454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400" i="1">
                <a:effectLst/>
                <a:latin typeface="Symbol" panose="05050102010706020507" pitchFamily="18" charset="2"/>
              </a:rPr>
              <a:t></a:t>
            </a:r>
            <a:r>
              <a:rPr lang="en-US" altLang="en-US" sz="2400" baseline="-25000">
                <a:effectLst/>
                <a:latin typeface="Book Antiqua" panose="02040602050305030304" pitchFamily="18" charset="0"/>
              </a:rPr>
              <a:t>3</a:t>
            </a:r>
          </a:p>
        </p:txBody>
      </p:sp>
      <p:sp>
        <p:nvSpPr>
          <p:cNvPr id="182281" name="Line 9"/>
          <p:cNvSpPr>
            <a:spLocks noChangeShapeType="1"/>
          </p:cNvSpPr>
          <p:nvPr/>
        </p:nvSpPr>
        <p:spPr bwMode="auto">
          <a:xfrm flipV="1">
            <a:off x="706438" y="4899025"/>
            <a:ext cx="77454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22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521991"/>
              </p:ext>
            </p:extLst>
          </p:nvPr>
        </p:nvGraphicFramePr>
        <p:xfrm>
          <a:off x="3641725" y="4991100"/>
          <a:ext cx="27305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75" name="Equation" r:id="rId4" imgW="330120" imgH="406080" progId="Equation.DSMT4">
                  <p:embed/>
                </p:oleObj>
              </mc:Choice>
              <mc:Fallback>
                <p:oleObj name="Equation" r:id="rId4" imgW="330120" imgH="40608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725" y="4991100"/>
                        <a:ext cx="27305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8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111596"/>
              </p:ext>
            </p:extLst>
          </p:nvPr>
        </p:nvGraphicFramePr>
        <p:xfrm>
          <a:off x="6694488" y="4986338"/>
          <a:ext cx="28416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76" name="Equation" r:id="rId6" imgW="342720" imgH="406080" progId="Equation.DSMT4">
                  <p:embed/>
                </p:oleObj>
              </mc:Choice>
              <mc:Fallback>
                <p:oleObj name="Equation" r:id="rId6" imgW="342720" imgH="4060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4488" y="4986338"/>
                        <a:ext cx="284162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2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430948"/>
              </p:ext>
            </p:extLst>
          </p:nvPr>
        </p:nvGraphicFramePr>
        <p:xfrm>
          <a:off x="1673225" y="4972050"/>
          <a:ext cx="27305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777" name="Equation" r:id="rId8" imgW="330120" imgH="419040" progId="Equation.DSMT4">
                  <p:embed/>
                </p:oleObj>
              </mc:Choice>
              <mc:Fallback>
                <p:oleObj name="Equation" r:id="rId8" imgW="330120" imgH="41904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225" y="4972050"/>
                        <a:ext cx="273050" cy="347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chemeClr val="bg2"/>
                        </a:outerShdw>
                      </a:effectLst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286" name="Freeform 14"/>
          <p:cNvSpPr>
            <a:spLocks/>
          </p:cNvSpPr>
          <p:nvPr/>
        </p:nvSpPr>
        <p:spPr bwMode="auto">
          <a:xfrm>
            <a:off x="873125" y="2054225"/>
            <a:ext cx="4359275" cy="2846388"/>
          </a:xfrm>
          <a:custGeom>
            <a:avLst/>
            <a:gdLst>
              <a:gd name="T0" fmla="*/ 1318 w 2774"/>
              <a:gd name="T1" fmla="*/ 18 h 1925"/>
              <a:gd name="T2" fmla="*/ 1234 w 2774"/>
              <a:gd name="T3" fmla="*/ 108 h 1925"/>
              <a:gd name="T4" fmla="*/ 1176 w 2774"/>
              <a:gd name="T5" fmla="*/ 208 h 1925"/>
              <a:gd name="T6" fmla="*/ 1114 w 2774"/>
              <a:gd name="T7" fmla="*/ 334 h 1925"/>
              <a:gd name="T8" fmla="*/ 1068 w 2774"/>
              <a:gd name="T9" fmla="*/ 438 h 1925"/>
              <a:gd name="T10" fmla="*/ 1030 w 2774"/>
              <a:gd name="T11" fmla="*/ 542 h 1925"/>
              <a:gd name="T12" fmla="*/ 988 w 2774"/>
              <a:gd name="T13" fmla="*/ 652 h 1925"/>
              <a:gd name="T14" fmla="*/ 957 w 2774"/>
              <a:gd name="T15" fmla="*/ 756 h 1925"/>
              <a:gd name="T16" fmla="*/ 930 w 2774"/>
              <a:gd name="T17" fmla="*/ 861 h 1925"/>
              <a:gd name="T18" fmla="*/ 901 w 2774"/>
              <a:gd name="T19" fmla="*/ 975 h 1925"/>
              <a:gd name="T20" fmla="*/ 867 w 2774"/>
              <a:gd name="T21" fmla="*/ 1075 h 1925"/>
              <a:gd name="T22" fmla="*/ 830 w 2774"/>
              <a:gd name="T23" fmla="*/ 1194 h 1925"/>
              <a:gd name="T24" fmla="*/ 786 w 2774"/>
              <a:gd name="T25" fmla="*/ 1293 h 1925"/>
              <a:gd name="T26" fmla="*/ 732 w 2774"/>
              <a:gd name="T27" fmla="*/ 1399 h 1925"/>
              <a:gd name="T28" fmla="*/ 662 w 2774"/>
              <a:gd name="T29" fmla="*/ 1513 h 1925"/>
              <a:gd name="T30" fmla="*/ 586 w 2774"/>
              <a:gd name="T31" fmla="*/ 1605 h 1925"/>
              <a:gd name="T32" fmla="*/ 490 w 2774"/>
              <a:gd name="T33" fmla="*/ 1683 h 1925"/>
              <a:gd name="T34" fmla="*/ 388 w 2774"/>
              <a:gd name="T35" fmla="*/ 1743 h 1925"/>
              <a:gd name="T36" fmla="*/ 295 w 2774"/>
              <a:gd name="T37" fmla="*/ 1787 h 1925"/>
              <a:gd name="T38" fmla="*/ 193 w 2774"/>
              <a:gd name="T39" fmla="*/ 1826 h 1925"/>
              <a:gd name="T40" fmla="*/ 79 w 2774"/>
              <a:gd name="T41" fmla="*/ 1865 h 1925"/>
              <a:gd name="T42" fmla="*/ 6 w 2774"/>
              <a:gd name="T43" fmla="*/ 1883 h 1925"/>
              <a:gd name="T44" fmla="*/ 2774 w 2774"/>
              <a:gd name="T45" fmla="*/ 1922 h 1925"/>
              <a:gd name="T46" fmla="*/ 2726 w 2774"/>
              <a:gd name="T47" fmla="*/ 1877 h 1925"/>
              <a:gd name="T48" fmla="*/ 2622 w 2774"/>
              <a:gd name="T49" fmla="*/ 1845 h 1925"/>
              <a:gd name="T50" fmla="*/ 2510 w 2774"/>
              <a:gd name="T51" fmla="*/ 1803 h 1925"/>
              <a:gd name="T52" fmla="*/ 2396 w 2774"/>
              <a:gd name="T53" fmla="*/ 1755 h 1925"/>
              <a:gd name="T54" fmla="*/ 2278 w 2774"/>
              <a:gd name="T55" fmla="*/ 1693 h 1925"/>
              <a:gd name="T56" fmla="*/ 2220 w 2774"/>
              <a:gd name="T57" fmla="*/ 1655 h 1925"/>
              <a:gd name="T58" fmla="*/ 2156 w 2774"/>
              <a:gd name="T59" fmla="*/ 1589 h 1925"/>
              <a:gd name="T60" fmla="*/ 2082 w 2774"/>
              <a:gd name="T61" fmla="*/ 1503 h 1925"/>
              <a:gd name="T62" fmla="*/ 2022 w 2774"/>
              <a:gd name="T63" fmla="*/ 1398 h 1925"/>
              <a:gd name="T64" fmla="*/ 1970 w 2774"/>
              <a:gd name="T65" fmla="*/ 1298 h 1925"/>
              <a:gd name="T66" fmla="*/ 1928 w 2774"/>
              <a:gd name="T67" fmla="*/ 1200 h 1925"/>
              <a:gd name="T68" fmla="*/ 1892 w 2774"/>
              <a:gd name="T69" fmla="*/ 1100 h 1925"/>
              <a:gd name="T70" fmla="*/ 1862 w 2774"/>
              <a:gd name="T71" fmla="*/ 1010 h 1925"/>
              <a:gd name="T72" fmla="*/ 1830 w 2774"/>
              <a:gd name="T73" fmla="*/ 900 h 1925"/>
              <a:gd name="T74" fmla="*/ 1798 w 2774"/>
              <a:gd name="T75" fmla="*/ 782 h 1925"/>
              <a:gd name="T76" fmla="*/ 1760 w 2774"/>
              <a:gd name="T77" fmla="*/ 656 h 1925"/>
              <a:gd name="T78" fmla="*/ 1712 w 2774"/>
              <a:gd name="T79" fmla="*/ 524 h 1925"/>
              <a:gd name="T80" fmla="*/ 1670 w 2774"/>
              <a:gd name="T81" fmla="*/ 410 h 1925"/>
              <a:gd name="T82" fmla="*/ 1632 w 2774"/>
              <a:gd name="T83" fmla="*/ 328 h 1925"/>
              <a:gd name="T84" fmla="*/ 1590 w 2774"/>
              <a:gd name="T85" fmla="*/ 232 h 1925"/>
              <a:gd name="T86" fmla="*/ 1546 w 2774"/>
              <a:gd name="T87" fmla="*/ 156 h 1925"/>
              <a:gd name="T88" fmla="*/ 1570 w 2774"/>
              <a:gd name="T89" fmla="*/ 194 h 1925"/>
              <a:gd name="T90" fmla="*/ 1550 w 2774"/>
              <a:gd name="T91" fmla="*/ 156 h 1925"/>
              <a:gd name="T92" fmla="*/ 1476 w 2774"/>
              <a:gd name="T93" fmla="*/ 56 h 1925"/>
              <a:gd name="T94" fmla="*/ 1413 w 2774"/>
              <a:gd name="T95" fmla="*/ 8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4" h="1925">
                <a:moveTo>
                  <a:pt x="1390" y="0"/>
                </a:moveTo>
                <a:lnTo>
                  <a:pt x="1350" y="0"/>
                </a:lnTo>
                <a:lnTo>
                  <a:pt x="1318" y="18"/>
                </a:lnTo>
                <a:lnTo>
                  <a:pt x="1289" y="40"/>
                </a:lnTo>
                <a:lnTo>
                  <a:pt x="1261" y="70"/>
                </a:lnTo>
                <a:lnTo>
                  <a:pt x="1234" y="108"/>
                </a:lnTo>
                <a:lnTo>
                  <a:pt x="1211" y="144"/>
                </a:lnTo>
                <a:lnTo>
                  <a:pt x="1193" y="173"/>
                </a:lnTo>
                <a:lnTo>
                  <a:pt x="1176" y="208"/>
                </a:lnTo>
                <a:lnTo>
                  <a:pt x="1152" y="256"/>
                </a:lnTo>
                <a:lnTo>
                  <a:pt x="1132" y="296"/>
                </a:lnTo>
                <a:lnTo>
                  <a:pt x="1114" y="334"/>
                </a:lnTo>
                <a:lnTo>
                  <a:pt x="1094" y="378"/>
                </a:lnTo>
                <a:lnTo>
                  <a:pt x="1082" y="410"/>
                </a:lnTo>
                <a:lnTo>
                  <a:pt x="1068" y="438"/>
                </a:lnTo>
                <a:lnTo>
                  <a:pt x="1052" y="482"/>
                </a:lnTo>
                <a:lnTo>
                  <a:pt x="1040" y="514"/>
                </a:lnTo>
                <a:lnTo>
                  <a:pt x="1030" y="542"/>
                </a:lnTo>
                <a:lnTo>
                  <a:pt x="1022" y="570"/>
                </a:lnTo>
                <a:lnTo>
                  <a:pt x="1008" y="606"/>
                </a:lnTo>
                <a:lnTo>
                  <a:pt x="988" y="652"/>
                </a:lnTo>
                <a:lnTo>
                  <a:pt x="979" y="688"/>
                </a:lnTo>
                <a:lnTo>
                  <a:pt x="965" y="726"/>
                </a:lnTo>
                <a:lnTo>
                  <a:pt x="957" y="756"/>
                </a:lnTo>
                <a:lnTo>
                  <a:pt x="949" y="786"/>
                </a:lnTo>
                <a:lnTo>
                  <a:pt x="940" y="829"/>
                </a:lnTo>
                <a:lnTo>
                  <a:pt x="930" y="861"/>
                </a:lnTo>
                <a:lnTo>
                  <a:pt x="922" y="902"/>
                </a:lnTo>
                <a:lnTo>
                  <a:pt x="908" y="942"/>
                </a:lnTo>
                <a:lnTo>
                  <a:pt x="901" y="975"/>
                </a:lnTo>
                <a:lnTo>
                  <a:pt x="891" y="1007"/>
                </a:lnTo>
                <a:lnTo>
                  <a:pt x="883" y="1041"/>
                </a:lnTo>
                <a:lnTo>
                  <a:pt x="867" y="1075"/>
                </a:lnTo>
                <a:lnTo>
                  <a:pt x="852" y="1123"/>
                </a:lnTo>
                <a:lnTo>
                  <a:pt x="836" y="1168"/>
                </a:lnTo>
                <a:lnTo>
                  <a:pt x="830" y="1194"/>
                </a:lnTo>
                <a:lnTo>
                  <a:pt x="819" y="1222"/>
                </a:lnTo>
                <a:lnTo>
                  <a:pt x="800" y="1263"/>
                </a:lnTo>
                <a:lnTo>
                  <a:pt x="786" y="1293"/>
                </a:lnTo>
                <a:lnTo>
                  <a:pt x="772" y="1330"/>
                </a:lnTo>
                <a:lnTo>
                  <a:pt x="750" y="1367"/>
                </a:lnTo>
                <a:lnTo>
                  <a:pt x="732" y="1399"/>
                </a:lnTo>
                <a:lnTo>
                  <a:pt x="708" y="1437"/>
                </a:lnTo>
                <a:lnTo>
                  <a:pt x="686" y="1477"/>
                </a:lnTo>
                <a:lnTo>
                  <a:pt x="662" y="1513"/>
                </a:lnTo>
                <a:lnTo>
                  <a:pt x="634" y="1551"/>
                </a:lnTo>
                <a:lnTo>
                  <a:pt x="614" y="1579"/>
                </a:lnTo>
                <a:lnTo>
                  <a:pt x="586" y="1605"/>
                </a:lnTo>
                <a:lnTo>
                  <a:pt x="558" y="1633"/>
                </a:lnTo>
                <a:lnTo>
                  <a:pt x="536" y="1653"/>
                </a:lnTo>
                <a:lnTo>
                  <a:pt x="490" y="1683"/>
                </a:lnTo>
                <a:lnTo>
                  <a:pt x="450" y="1711"/>
                </a:lnTo>
                <a:lnTo>
                  <a:pt x="416" y="1723"/>
                </a:lnTo>
                <a:lnTo>
                  <a:pt x="388" y="1743"/>
                </a:lnTo>
                <a:lnTo>
                  <a:pt x="357" y="1759"/>
                </a:lnTo>
                <a:lnTo>
                  <a:pt x="327" y="1772"/>
                </a:lnTo>
                <a:lnTo>
                  <a:pt x="295" y="1787"/>
                </a:lnTo>
                <a:lnTo>
                  <a:pt x="263" y="1799"/>
                </a:lnTo>
                <a:lnTo>
                  <a:pt x="231" y="1808"/>
                </a:lnTo>
                <a:lnTo>
                  <a:pt x="193" y="1826"/>
                </a:lnTo>
                <a:lnTo>
                  <a:pt x="158" y="1838"/>
                </a:lnTo>
                <a:lnTo>
                  <a:pt x="117" y="1853"/>
                </a:lnTo>
                <a:lnTo>
                  <a:pt x="79" y="1865"/>
                </a:lnTo>
                <a:lnTo>
                  <a:pt x="44" y="1874"/>
                </a:lnTo>
                <a:lnTo>
                  <a:pt x="29" y="1877"/>
                </a:lnTo>
                <a:lnTo>
                  <a:pt x="6" y="1883"/>
                </a:lnTo>
                <a:lnTo>
                  <a:pt x="3" y="1907"/>
                </a:lnTo>
                <a:lnTo>
                  <a:pt x="0" y="1925"/>
                </a:lnTo>
                <a:lnTo>
                  <a:pt x="2774" y="1922"/>
                </a:lnTo>
                <a:lnTo>
                  <a:pt x="2772" y="1891"/>
                </a:lnTo>
                <a:lnTo>
                  <a:pt x="2750" y="1881"/>
                </a:lnTo>
                <a:lnTo>
                  <a:pt x="2726" y="1877"/>
                </a:lnTo>
                <a:lnTo>
                  <a:pt x="2684" y="1865"/>
                </a:lnTo>
                <a:lnTo>
                  <a:pt x="2654" y="1855"/>
                </a:lnTo>
                <a:lnTo>
                  <a:pt x="2622" y="1845"/>
                </a:lnTo>
                <a:lnTo>
                  <a:pt x="2596" y="1835"/>
                </a:lnTo>
                <a:lnTo>
                  <a:pt x="2558" y="1825"/>
                </a:lnTo>
                <a:lnTo>
                  <a:pt x="2510" y="1803"/>
                </a:lnTo>
                <a:lnTo>
                  <a:pt x="2468" y="1789"/>
                </a:lnTo>
                <a:lnTo>
                  <a:pt x="2432" y="1775"/>
                </a:lnTo>
                <a:lnTo>
                  <a:pt x="2396" y="1755"/>
                </a:lnTo>
                <a:lnTo>
                  <a:pt x="2362" y="1737"/>
                </a:lnTo>
                <a:lnTo>
                  <a:pt x="2316" y="1715"/>
                </a:lnTo>
                <a:lnTo>
                  <a:pt x="2278" y="1693"/>
                </a:lnTo>
                <a:lnTo>
                  <a:pt x="2258" y="1681"/>
                </a:lnTo>
                <a:lnTo>
                  <a:pt x="2240" y="1671"/>
                </a:lnTo>
                <a:lnTo>
                  <a:pt x="2220" y="1655"/>
                </a:lnTo>
                <a:lnTo>
                  <a:pt x="2206" y="1643"/>
                </a:lnTo>
                <a:lnTo>
                  <a:pt x="2181" y="1615"/>
                </a:lnTo>
                <a:lnTo>
                  <a:pt x="2156" y="1589"/>
                </a:lnTo>
                <a:lnTo>
                  <a:pt x="2129" y="1563"/>
                </a:lnTo>
                <a:lnTo>
                  <a:pt x="2105" y="1531"/>
                </a:lnTo>
                <a:lnTo>
                  <a:pt x="2082" y="1503"/>
                </a:lnTo>
                <a:lnTo>
                  <a:pt x="2057" y="1461"/>
                </a:lnTo>
                <a:lnTo>
                  <a:pt x="2039" y="1432"/>
                </a:lnTo>
                <a:lnTo>
                  <a:pt x="2022" y="1398"/>
                </a:lnTo>
                <a:lnTo>
                  <a:pt x="2004" y="1364"/>
                </a:lnTo>
                <a:lnTo>
                  <a:pt x="1986" y="1332"/>
                </a:lnTo>
                <a:lnTo>
                  <a:pt x="1970" y="1298"/>
                </a:lnTo>
                <a:lnTo>
                  <a:pt x="1956" y="1270"/>
                </a:lnTo>
                <a:lnTo>
                  <a:pt x="1944" y="1240"/>
                </a:lnTo>
                <a:lnTo>
                  <a:pt x="1928" y="1200"/>
                </a:lnTo>
                <a:lnTo>
                  <a:pt x="1914" y="1158"/>
                </a:lnTo>
                <a:lnTo>
                  <a:pt x="1904" y="1132"/>
                </a:lnTo>
                <a:lnTo>
                  <a:pt x="1892" y="1100"/>
                </a:lnTo>
                <a:lnTo>
                  <a:pt x="1882" y="1072"/>
                </a:lnTo>
                <a:lnTo>
                  <a:pt x="1872" y="1044"/>
                </a:lnTo>
                <a:lnTo>
                  <a:pt x="1862" y="1010"/>
                </a:lnTo>
                <a:lnTo>
                  <a:pt x="1852" y="976"/>
                </a:lnTo>
                <a:lnTo>
                  <a:pt x="1840" y="932"/>
                </a:lnTo>
                <a:lnTo>
                  <a:pt x="1830" y="900"/>
                </a:lnTo>
                <a:lnTo>
                  <a:pt x="1818" y="854"/>
                </a:lnTo>
                <a:lnTo>
                  <a:pt x="1808" y="818"/>
                </a:lnTo>
                <a:lnTo>
                  <a:pt x="1798" y="782"/>
                </a:lnTo>
                <a:lnTo>
                  <a:pt x="1788" y="744"/>
                </a:lnTo>
                <a:lnTo>
                  <a:pt x="1778" y="710"/>
                </a:lnTo>
                <a:lnTo>
                  <a:pt x="1760" y="656"/>
                </a:lnTo>
                <a:lnTo>
                  <a:pt x="1742" y="598"/>
                </a:lnTo>
                <a:lnTo>
                  <a:pt x="1726" y="560"/>
                </a:lnTo>
                <a:lnTo>
                  <a:pt x="1712" y="524"/>
                </a:lnTo>
                <a:lnTo>
                  <a:pt x="1702" y="494"/>
                </a:lnTo>
                <a:lnTo>
                  <a:pt x="1686" y="450"/>
                </a:lnTo>
                <a:lnTo>
                  <a:pt x="1670" y="410"/>
                </a:lnTo>
                <a:lnTo>
                  <a:pt x="1648" y="354"/>
                </a:lnTo>
                <a:lnTo>
                  <a:pt x="1660" y="384"/>
                </a:lnTo>
                <a:lnTo>
                  <a:pt x="1632" y="328"/>
                </a:lnTo>
                <a:lnTo>
                  <a:pt x="1622" y="298"/>
                </a:lnTo>
                <a:lnTo>
                  <a:pt x="1608" y="266"/>
                </a:lnTo>
                <a:lnTo>
                  <a:pt x="1590" y="232"/>
                </a:lnTo>
                <a:lnTo>
                  <a:pt x="1564" y="178"/>
                </a:lnTo>
                <a:lnTo>
                  <a:pt x="1560" y="178"/>
                </a:lnTo>
                <a:lnTo>
                  <a:pt x="1546" y="156"/>
                </a:lnTo>
                <a:lnTo>
                  <a:pt x="1530" y="128"/>
                </a:lnTo>
                <a:lnTo>
                  <a:pt x="1542" y="144"/>
                </a:lnTo>
                <a:lnTo>
                  <a:pt x="1570" y="194"/>
                </a:lnTo>
                <a:lnTo>
                  <a:pt x="1580" y="214"/>
                </a:lnTo>
                <a:lnTo>
                  <a:pt x="1560" y="169"/>
                </a:lnTo>
                <a:lnTo>
                  <a:pt x="1550" y="156"/>
                </a:lnTo>
                <a:lnTo>
                  <a:pt x="1518" y="110"/>
                </a:lnTo>
                <a:lnTo>
                  <a:pt x="1498" y="84"/>
                </a:lnTo>
                <a:lnTo>
                  <a:pt x="1476" y="56"/>
                </a:lnTo>
                <a:lnTo>
                  <a:pt x="1456" y="36"/>
                </a:lnTo>
                <a:lnTo>
                  <a:pt x="1434" y="22"/>
                </a:lnTo>
                <a:lnTo>
                  <a:pt x="1413" y="8"/>
                </a:lnTo>
                <a:lnTo>
                  <a:pt x="1390" y="0"/>
                </a:lnTo>
              </a:path>
            </a:pathLst>
          </a:custGeom>
          <a:solidFill>
            <a:srgbClr val="842C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7" name="Freeform 15"/>
          <p:cNvSpPr>
            <a:spLocks noChangeArrowheads="1"/>
          </p:cNvSpPr>
          <p:nvPr/>
        </p:nvSpPr>
        <p:spPr bwMode="auto">
          <a:xfrm>
            <a:off x="3043238" y="4770438"/>
            <a:ext cx="1587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288" name="Freeform 16"/>
          <p:cNvSpPr>
            <a:spLocks/>
          </p:cNvSpPr>
          <p:nvPr/>
        </p:nvSpPr>
        <p:spPr bwMode="auto">
          <a:xfrm>
            <a:off x="3978275" y="2035175"/>
            <a:ext cx="4359275" cy="2846388"/>
          </a:xfrm>
          <a:custGeom>
            <a:avLst/>
            <a:gdLst>
              <a:gd name="T0" fmla="*/ 1318 w 2774"/>
              <a:gd name="T1" fmla="*/ 18 h 1925"/>
              <a:gd name="T2" fmla="*/ 1234 w 2774"/>
              <a:gd name="T3" fmla="*/ 108 h 1925"/>
              <a:gd name="T4" fmla="*/ 1176 w 2774"/>
              <a:gd name="T5" fmla="*/ 208 h 1925"/>
              <a:gd name="T6" fmla="*/ 1114 w 2774"/>
              <a:gd name="T7" fmla="*/ 334 h 1925"/>
              <a:gd name="T8" fmla="*/ 1068 w 2774"/>
              <a:gd name="T9" fmla="*/ 438 h 1925"/>
              <a:gd name="T10" fmla="*/ 1030 w 2774"/>
              <a:gd name="T11" fmla="*/ 542 h 1925"/>
              <a:gd name="T12" fmla="*/ 988 w 2774"/>
              <a:gd name="T13" fmla="*/ 652 h 1925"/>
              <a:gd name="T14" fmla="*/ 957 w 2774"/>
              <a:gd name="T15" fmla="*/ 756 h 1925"/>
              <a:gd name="T16" fmla="*/ 930 w 2774"/>
              <a:gd name="T17" fmla="*/ 861 h 1925"/>
              <a:gd name="T18" fmla="*/ 901 w 2774"/>
              <a:gd name="T19" fmla="*/ 975 h 1925"/>
              <a:gd name="T20" fmla="*/ 867 w 2774"/>
              <a:gd name="T21" fmla="*/ 1075 h 1925"/>
              <a:gd name="T22" fmla="*/ 830 w 2774"/>
              <a:gd name="T23" fmla="*/ 1194 h 1925"/>
              <a:gd name="T24" fmla="*/ 786 w 2774"/>
              <a:gd name="T25" fmla="*/ 1293 h 1925"/>
              <a:gd name="T26" fmla="*/ 732 w 2774"/>
              <a:gd name="T27" fmla="*/ 1399 h 1925"/>
              <a:gd name="T28" fmla="*/ 662 w 2774"/>
              <a:gd name="T29" fmla="*/ 1513 h 1925"/>
              <a:gd name="T30" fmla="*/ 586 w 2774"/>
              <a:gd name="T31" fmla="*/ 1605 h 1925"/>
              <a:gd name="T32" fmla="*/ 490 w 2774"/>
              <a:gd name="T33" fmla="*/ 1683 h 1925"/>
              <a:gd name="T34" fmla="*/ 388 w 2774"/>
              <a:gd name="T35" fmla="*/ 1743 h 1925"/>
              <a:gd name="T36" fmla="*/ 295 w 2774"/>
              <a:gd name="T37" fmla="*/ 1787 h 1925"/>
              <a:gd name="T38" fmla="*/ 193 w 2774"/>
              <a:gd name="T39" fmla="*/ 1826 h 1925"/>
              <a:gd name="T40" fmla="*/ 79 w 2774"/>
              <a:gd name="T41" fmla="*/ 1865 h 1925"/>
              <a:gd name="T42" fmla="*/ 6 w 2774"/>
              <a:gd name="T43" fmla="*/ 1883 h 1925"/>
              <a:gd name="T44" fmla="*/ 2774 w 2774"/>
              <a:gd name="T45" fmla="*/ 1922 h 1925"/>
              <a:gd name="T46" fmla="*/ 2726 w 2774"/>
              <a:gd name="T47" fmla="*/ 1877 h 1925"/>
              <a:gd name="T48" fmla="*/ 2622 w 2774"/>
              <a:gd name="T49" fmla="*/ 1845 h 1925"/>
              <a:gd name="T50" fmla="*/ 2510 w 2774"/>
              <a:gd name="T51" fmla="*/ 1803 h 1925"/>
              <a:gd name="T52" fmla="*/ 2396 w 2774"/>
              <a:gd name="T53" fmla="*/ 1755 h 1925"/>
              <a:gd name="T54" fmla="*/ 2278 w 2774"/>
              <a:gd name="T55" fmla="*/ 1693 h 1925"/>
              <a:gd name="T56" fmla="*/ 2220 w 2774"/>
              <a:gd name="T57" fmla="*/ 1655 h 1925"/>
              <a:gd name="T58" fmla="*/ 2156 w 2774"/>
              <a:gd name="T59" fmla="*/ 1589 h 1925"/>
              <a:gd name="T60" fmla="*/ 2082 w 2774"/>
              <a:gd name="T61" fmla="*/ 1503 h 1925"/>
              <a:gd name="T62" fmla="*/ 2022 w 2774"/>
              <a:gd name="T63" fmla="*/ 1398 h 1925"/>
              <a:gd name="T64" fmla="*/ 1970 w 2774"/>
              <a:gd name="T65" fmla="*/ 1298 h 1925"/>
              <a:gd name="T66" fmla="*/ 1928 w 2774"/>
              <a:gd name="T67" fmla="*/ 1200 h 1925"/>
              <a:gd name="T68" fmla="*/ 1892 w 2774"/>
              <a:gd name="T69" fmla="*/ 1100 h 1925"/>
              <a:gd name="T70" fmla="*/ 1862 w 2774"/>
              <a:gd name="T71" fmla="*/ 1010 h 1925"/>
              <a:gd name="T72" fmla="*/ 1830 w 2774"/>
              <a:gd name="T73" fmla="*/ 900 h 1925"/>
              <a:gd name="T74" fmla="*/ 1798 w 2774"/>
              <a:gd name="T75" fmla="*/ 782 h 1925"/>
              <a:gd name="T76" fmla="*/ 1760 w 2774"/>
              <a:gd name="T77" fmla="*/ 656 h 1925"/>
              <a:gd name="T78" fmla="*/ 1712 w 2774"/>
              <a:gd name="T79" fmla="*/ 524 h 1925"/>
              <a:gd name="T80" fmla="*/ 1670 w 2774"/>
              <a:gd name="T81" fmla="*/ 410 h 1925"/>
              <a:gd name="T82" fmla="*/ 1632 w 2774"/>
              <a:gd name="T83" fmla="*/ 328 h 1925"/>
              <a:gd name="T84" fmla="*/ 1590 w 2774"/>
              <a:gd name="T85" fmla="*/ 232 h 1925"/>
              <a:gd name="T86" fmla="*/ 1546 w 2774"/>
              <a:gd name="T87" fmla="*/ 156 h 1925"/>
              <a:gd name="T88" fmla="*/ 1570 w 2774"/>
              <a:gd name="T89" fmla="*/ 194 h 1925"/>
              <a:gd name="T90" fmla="*/ 1550 w 2774"/>
              <a:gd name="T91" fmla="*/ 156 h 1925"/>
              <a:gd name="T92" fmla="*/ 1476 w 2774"/>
              <a:gd name="T93" fmla="*/ 56 h 1925"/>
              <a:gd name="T94" fmla="*/ 1413 w 2774"/>
              <a:gd name="T95" fmla="*/ 8 h 1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74" h="1925">
                <a:moveTo>
                  <a:pt x="1390" y="0"/>
                </a:moveTo>
                <a:lnTo>
                  <a:pt x="1350" y="0"/>
                </a:lnTo>
                <a:lnTo>
                  <a:pt x="1318" y="18"/>
                </a:lnTo>
                <a:lnTo>
                  <a:pt x="1289" y="40"/>
                </a:lnTo>
                <a:lnTo>
                  <a:pt x="1261" y="70"/>
                </a:lnTo>
                <a:lnTo>
                  <a:pt x="1234" y="108"/>
                </a:lnTo>
                <a:lnTo>
                  <a:pt x="1211" y="144"/>
                </a:lnTo>
                <a:lnTo>
                  <a:pt x="1193" y="173"/>
                </a:lnTo>
                <a:lnTo>
                  <a:pt x="1176" y="208"/>
                </a:lnTo>
                <a:lnTo>
                  <a:pt x="1152" y="256"/>
                </a:lnTo>
                <a:lnTo>
                  <a:pt x="1132" y="296"/>
                </a:lnTo>
                <a:lnTo>
                  <a:pt x="1114" y="334"/>
                </a:lnTo>
                <a:lnTo>
                  <a:pt x="1094" y="378"/>
                </a:lnTo>
                <a:lnTo>
                  <a:pt x="1082" y="410"/>
                </a:lnTo>
                <a:lnTo>
                  <a:pt x="1068" y="438"/>
                </a:lnTo>
                <a:lnTo>
                  <a:pt x="1052" y="482"/>
                </a:lnTo>
                <a:lnTo>
                  <a:pt x="1040" y="514"/>
                </a:lnTo>
                <a:lnTo>
                  <a:pt x="1030" y="542"/>
                </a:lnTo>
                <a:lnTo>
                  <a:pt x="1022" y="570"/>
                </a:lnTo>
                <a:lnTo>
                  <a:pt x="1008" y="606"/>
                </a:lnTo>
                <a:lnTo>
                  <a:pt x="988" y="652"/>
                </a:lnTo>
                <a:lnTo>
                  <a:pt x="979" y="688"/>
                </a:lnTo>
                <a:lnTo>
                  <a:pt x="965" y="726"/>
                </a:lnTo>
                <a:lnTo>
                  <a:pt x="957" y="756"/>
                </a:lnTo>
                <a:lnTo>
                  <a:pt x="949" y="786"/>
                </a:lnTo>
                <a:lnTo>
                  <a:pt x="940" y="829"/>
                </a:lnTo>
                <a:lnTo>
                  <a:pt x="930" y="861"/>
                </a:lnTo>
                <a:lnTo>
                  <a:pt x="922" y="902"/>
                </a:lnTo>
                <a:lnTo>
                  <a:pt x="908" y="942"/>
                </a:lnTo>
                <a:lnTo>
                  <a:pt x="901" y="975"/>
                </a:lnTo>
                <a:lnTo>
                  <a:pt x="891" y="1007"/>
                </a:lnTo>
                <a:lnTo>
                  <a:pt x="883" y="1041"/>
                </a:lnTo>
                <a:lnTo>
                  <a:pt x="867" y="1075"/>
                </a:lnTo>
                <a:lnTo>
                  <a:pt x="852" y="1123"/>
                </a:lnTo>
                <a:lnTo>
                  <a:pt x="836" y="1168"/>
                </a:lnTo>
                <a:lnTo>
                  <a:pt x="830" y="1194"/>
                </a:lnTo>
                <a:lnTo>
                  <a:pt x="819" y="1222"/>
                </a:lnTo>
                <a:lnTo>
                  <a:pt x="800" y="1263"/>
                </a:lnTo>
                <a:lnTo>
                  <a:pt x="786" y="1293"/>
                </a:lnTo>
                <a:lnTo>
                  <a:pt x="772" y="1330"/>
                </a:lnTo>
                <a:lnTo>
                  <a:pt x="750" y="1367"/>
                </a:lnTo>
                <a:lnTo>
                  <a:pt x="732" y="1399"/>
                </a:lnTo>
                <a:lnTo>
                  <a:pt x="708" y="1437"/>
                </a:lnTo>
                <a:lnTo>
                  <a:pt x="686" y="1477"/>
                </a:lnTo>
                <a:lnTo>
                  <a:pt x="662" y="1513"/>
                </a:lnTo>
                <a:lnTo>
                  <a:pt x="634" y="1551"/>
                </a:lnTo>
                <a:lnTo>
                  <a:pt x="614" y="1579"/>
                </a:lnTo>
                <a:lnTo>
                  <a:pt x="586" y="1605"/>
                </a:lnTo>
                <a:lnTo>
                  <a:pt x="558" y="1633"/>
                </a:lnTo>
                <a:lnTo>
                  <a:pt x="536" y="1653"/>
                </a:lnTo>
                <a:lnTo>
                  <a:pt x="490" y="1683"/>
                </a:lnTo>
                <a:lnTo>
                  <a:pt x="450" y="1711"/>
                </a:lnTo>
                <a:lnTo>
                  <a:pt x="416" y="1723"/>
                </a:lnTo>
                <a:lnTo>
                  <a:pt x="388" y="1743"/>
                </a:lnTo>
                <a:lnTo>
                  <a:pt x="357" y="1759"/>
                </a:lnTo>
                <a:lnTo>
                  <a:pt x="327" y="1772"/>
                </a:lnTo>
                <a:lnTo>
                  <a:pt x="295" y="1787"/>
                </a:lnTo>
                <a:lnTo>
                  <a:pt x="263" y="1799"/>
                </a:lnTo>
                <a:lnTo>
                  <a:pt x="231" y="1808"/>
                </a:lnTo>
                <a:lnTo>
                  <a:pt x="193" y="1826"/>
                </a:lnTo>
                <a:lnTo>
                  <a:pt x="158" y="1838"/>
                </a:lnTo>
                <a:lnTo>
                  <a:pt x="117" y="1853"/>
                </a:lnTo>
                <a:lnTo>
                  <a:pt x="79" y="1865"/>
                </a:lnTo>
                <a:lnTo>
                  <a:pt x="44" y="1874"/>
                </a:lnTo>
                <a:lnTo>
                  <a:pt x="29" y="1877"/>
                </a:lnTo>
                <a:lnTo>
                  <a:pt x="6" y="1883"/>
                </a:lnTo>
                <a:lnTo>
                  <a:pt x="3" y="1907"/>
                </a:lnTo>
                <a:lnTo>
                  <a:pt x="0" y="1925"/>
                </a:lnTo>
                <a:lnTo>
                  <a:pt x="2774" y="1922"/>
                </a:lnTo>
                <a:lnTo>
                  <a:pt x="2772" y="1891"/>
                </a:lnTo>
                <a:lnTo>
                  <a:pt x="2750" y="1881"/>
                </a:lnTo>
                <a:lnTo>
                  <a:pt x="2726" y="1877"/>
                </a:lnTo>
                <a:lnTo>
                  <a:pt x="2684" y="1865"/>
                </a:lnTo>
                <a:lnTo>
                  <a:pt x="2654" y="1855"/>
                </a:lnTo>
                <a:lnTo>
                  <a:pt x="2622" y="1845"/>
                </a:lnTo>
                <a:lnTo>
                  <a:pt x="2596" y="1835"/>
                </a:lnTo>
                <a:lnTo>
                  <a:pt x="2558" y="1825"/>
                </a:lnTo>
                <a:lnTo>
                  <a:pt x="2510" y="1803"/>
                </a:lnTo>
                <a:lnTo>
                  <a:pt x="2468" y="1789"/>
                </a:lnTo>
                <a:lnTo>
                  <a:pt x="2432" y="1775"/>
                </a:lnTo>
                <a:lnTo>
                  <a:pt x="2396" y="1755"/>
                </a:lnTo>
                <a:lnTo>
                  <a:pt x="2362" y="1737"/>
                </a:lnTo>
                <a:lnTo>
                  <a:pt x="2316" y="1715"/>
                </a:lnTo>
                <a:lnTo>
                  <a:pt x="2278" y="1693"/>
                </a:lnTo>
                <a:lnTo>
                  <a:pt x="2258" y="1681"/>
                </a:lnTo>
                <a:lnTo>
                  <a:pt x="2240" y="1671"/>
                </a:lnTo>
                <a:lnTo>
                  <a:pt x="2220" y="1655"/>
                </a:lnTo>
                <a:lnTo>
                  <a:pt x="2206" y="1643"/>
                </a:lnTo>
                <a:lnTo>
                  <a:pt x="2181" y="1615"/>
                </a:lnTo>
                <a:lnTo>
                  <a:pt x="2156" y="1589"/>
                </a:lnTo>
                <a:lnTo>
                  <a:pt x="2129" y="1563"/>
                </a:lnTo>
                <a:lnTo>
                  <a:pt x="2105" y="1531"/>
                </a:lnTo>
                <a:lnTo>
                  <a:pt x="2082" y="1503"/>
                </a:lnTo>
                <a:lnTo>
                  <a:pt x="2057" y="1461"/>
                </a:lnTo>
                <a:lnTo>
                  <a:pt x="2039" y="1432"/>
                </a:lnTo>
                <a:lnTo>
                  <a:pt x="2022" y="1398"/>
                </a:lnTo>
                <a:lnTo>
                  <a:pt x="2004" y="1364"/>
                </a:lnTo>
                <a:lnTo>
                  <a:pt x="1986" y="1332"/>
                </a:lnTo>
                <a:lnTo>
                  <a:pt x="1970" y="1298"/>
                </a:lnTo>
                <a:lnTo>
                  <a:pt x="1956" y="1270"/>
                </a:lnTo>
                <a:lnTo>
                  <a:pt x="1944" y="1240"/>
                </a:lnTo>
                <a:lnTo>
                  <a:pt x="1928" y="1200"/>
                </a:lnTo>
                <a:lnTo>
                  <a:pt x="1914" y="1158"/>
                </a:lnTo>
                <a:lnTo>
                  <a:pt x="1904" y="1132"/>
                </a:lnTo>
                <a:lnTo>
                  <a:pt x="1892" y="1100"/>
                </a:lnTo>
                <a:lnTo>
                  <a:pt x="1882" y="1072"/>
                </a:lnTo>
                <a:lnTo>
                  <a:pt x="1872" y="1044"/>
                </a:lnTo>
                <a:lnTo>
                  <a:pt x="1862" y="1010"/>
                </a:lnTo>
                <a:lnTo>
                  <a:pt x="1852" y="976"/>
                </a:lnTo>
                <a:lnTo>
                  <a:pt x="1840" y="932"/>
                </a:lnTo>
                <a:lnTo>
                  <a:pt x="1830" y="900"/>
                </a:lnTo>
                <a:lnTo>
                  <a:pt x="1818" y="854"/>
                </a:lnTo>
                <a:lnTo>
                  <a:pt x="1808" y="818"/>
                </a:lnTo>
                <a:lnTo>
                  <a:pt x="1798" y="782"/>
                </a:lnTo>
                <a:lnTo>
                  <a:pt x="1788" y="744"/>
                </a:lnTo>
                <a:lnTo>
                  <a:pt x="1778" y="710"/>
                </a:lnTo>
                <a:lnTo>
                  <a:pt x="1760" y="656"/>
                </a:lnTo>
                <a:lnTo>
                  <a:pt x="1742" y="598"/>
                </a:lnTo>
                <a:lnTo>
                  <a:pt x="1726" y="560"/>
                </a:lnTo>
                <a:lnTo>
                  <a:pt x="1712" y="524"/>
                </a:lnTo>
                <a:lnTo>
                  <a:pt x="1702" y="494"/>
                </a:lnTo>
                <a:lnTo>
                  <a:pt x="1686" y="450"/>
                </a:lnTo>
                <a:lnTo>
                  <a:pt x="1670" y="410"/>
                </a:lnTo>
                <a:lnTo>
                  <a:pt x="1648" y="354"/>
                </a:lnTo>
                <a:lnTo>
                  <a:pt x="1660" y="384"/>
                </a:lnTo>
                <a:lnTo>
                  <a:pt x="1632" y="328"/>
                </a:lnTo>
                <a:lnTo>
                  <a:pt x="1622" y="298"/>
                </a:lnTo>
                <a:lnTo>
                  <a:pt x="1608" y="266"/>
                </a:lnTo>
                <a:lnTo>
                  <a:pt x="1590" y="232"/>
                </a:lnTo>
                <a:lnTo>
                  <a:pt x="1564" y="178"/>
                </a:lnTo>
                <a:lnTo>
                  <a:pt x="1560" y="178"/>
                </a:lnTo>
                <a:lnTo>
                  <a:pt x="1546" y="156"/>
                </a:lnTo>
                <a:lnTo>
                  <a:pt x="1530" y="128"/>
                </a:lnTo>
                <a:lnTo>
                  <a:pt x="1542" y="144"/>
                </a:lnTo>
                <a:lnTo>
                  <a:pt x="1570" y="194"/>
                </a:lnTo>
                <a:lnTo>
                  <a:pt x="1580" y="214"/>
                </a:lnTo>
                <a:lnTo>
                  <a:pt x="1560" y="169"/>
                </a:lnTo>
                <a:lnTo>
                  <a:pt x="1550" y="156"/>
                </a:lnTo>
                <a:lnTo>
                  <a:pt x="1518" y="110"/>
                </a:lnTo>
                <a:lnTo>
                  <a:pt x="1498" y="84"/>
                </a:lnTo>
                <a:lnTo>
                  <a:pt x="1476" y="56"/>
                </a:lnTo>
                <a:lnTo>
                  <a:pt x="1456" y="36"/>
                </a:lnTo>
                <a:lnTo>
                  <a:pt x="1434" y="22"/>
                </a:lnTo>
                <a:lnTo>
                  <a:pt x="1413" y="8"/>
                </a:lnTo>
                <a:lnTo>
                  <a:pt x="1390" y="0"/>
                </a:lnTo>
              </a:path>
            </a:pathLst>
          </a:custGeom>
          <a:solidFill>
            <a:srgbClr val="842C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2289" name="Group 17"/>
          <p:cNvGrpSpPr>
            <a:grpSpLocks/>
          </p:cNvGrpSpPr>
          <p:nvPr/>
        </p:nvGrpSpPr>
        <p:grpSpPr bwMode="auto">
          <a:xfrm>
            <a:off x="3830638" y="1960563"/>
            <a:ext cx="4613275" cy="2757487"/>
            <a:chOff x="1405" y="1229"/>
            <a:chExt cx="2906" cy="1737"/>
          </a:xfrm>
        </p:grpSpPr>
        <p:sp>
          <p:nvSpPr>
            <p:cNvPr id="182290" name="Arc 18"/>
            <p:cNvSpPr>
              <a:spLocks/>
            </p:cNvSpPr>
            <p:nvPr/>
          </p:nvSpPr>
          <p:spPr bwMode="auto">
            <a:xfrm rot="6300000">
              <a:off x="2187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1" name="Arc 19"/>
            <p:cNvSpPr>
              <a:spLocks/>
            </p:cNvSpPr>
            <p:nvPr/>
          </p:nvSpPr>
          <p:spPr bwMode="auto">
            <a:xfrm rot="17057622">
              <a:off x="181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2" name="Arc 20"/>
            <p:cNvSpPr>
              <a:spLocks/>
            </p:cNvSpPr>
            <p:nvPr/>
          </p:nvSpPr>
          <p:spPr bwMode="auto">
            <a:xfrm rot="20700000">
              <a:off x="1405" y="2810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3" name="Arc 21"/>
            <p:cNvSpPr>
              <a:spLocks/>
            </p:cNvSpPr>
            <p:nvPr/>
          </p:nvSpPr>
          <p:spPr bwMode="auto">
            <a:xfrm rot="15300000" flipH="1">
              <a:off x="2628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4" name="Arc 22"/>
            <p:cNvSpPr>
              <a:spLocks/>
            </p:cNvSpPr>
            <p:nvPr/>
          </p:nvSpPr>
          <p:spPr bwMode="auto">
            <a:xfrm rot="4542378" flipH="1">
              <a:off x="315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5" name="Arc 23"/>
            <p:cNvSpPr>
              <a:spLocks/>
            </p:cNvSpPr>
            <p:nvPr/>
          </p:nvSpPr>
          <p:spPr bwMode="auto">
            <a:xfrm rot="900000" flipH="1">
              <a:off x="3613" y="2812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2296" name="Group 24"/>
          <p:cNvGrpSpPr>
            <a:grpSpLocks/>
          </p:cNvGrpSpPr>
          <p:nvPr/>
        </p:nvGrpSpPr>
        <p:grpSpPr bwMode="auto">
          <a:xfrm>
            <a:off x="1830388" y="1960563"/>
            <a:ext cx="4613275" cy="2757487"/>
            <a:chOff x="1405" y="1229"/>
            <a:chExt cx="2906" cy="1737"/>
          </a:xfrm>
        </p:grpSpPr>
        <p:sp>
          <p:nvSpPr>
            <p:cNvPr id="182297" name="Arc 25"/>
            <p:cNvSpPr>
              <a:spLocks/>
            </p:cNvSpPr>
            <p:nvPr/>
          </p:nvSpPr>
          <p:spPr bwMode="auto">
            <a:xfrm rot="6300000">
              <a:off x="2187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8" name="Arc 26"/>
            <p:cNvSpPr>
              <a:spLocks/>
            </p:cNvSpPr>
            <p:nvPr/>
          </p:nvSpPr>
          <p:spPr bwMode="auto">
            <a:xfrm rot="17057622">
              <a:off x="181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299" name="Arc 27"/>
            <p:cNvSpPr>
              <a:spLocks/>
            </p:cNvSpPr>
            <p:nvPr/>
          </p:nvSpPr>
          <p:spPr bwMode="auto">
            <a:xfrm rot="20700000">
              <a:off x="1405" y="2810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00" name="Arc 28"/>
            <p:cNvSpPr>
              <a:spLocks/>
            </p:cNvSpPr>
            <p:nvPr/>
          </p:nvSpPr>
          <p:spPr bwMode="auto">
            <a:xfrm rot="15300000" flipH="1">
              <a:off x="2628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01" name="Arc 29"/>
            <p:cNvSpPr>
              <a:spLocks/>
            </p:cNvSpPr>
            <p:nvPr/>
          </p:nvSpPr>
          <p:spPr bwMode="auto">
            <a:xfrm rot="4542378" flipH="1">
              <a:off x="315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02" name="Arc 30"/>
            <p:cNvSpPr>
              <a:spLocks/>
            </p:cNvSpPr>
            <p:nvPr/>
          </p:nvSpPr>
          <p:spPr bwMode="auto">
            <a:xfrm rot="900000" flipH="1">
              <a:off x="3613" y="2812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2303" name="Freeform 31"/>
          <p:cNvSpPr>
            <a:spLocks noChangeArrowheads="1"/>
          </p:cNvSpPr>
          <p:nvPr/>
        </p:nvSpPr>
        <p:spPr bwMode="auto">
          <a:xfrm>
            <a:off x="1790700" y="4760913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304" name="Freeform 32"/>
          <p:cNvSpPr>
            <a:spLocks noChangeArrowheads="1"/>
          </p:cNvSpPr>
          <p:nvPr/>
        </p:nvSpPr>
        <p:spPr bwMode="auto">
          <a:xfrm>
            <a:off x="6810375" y="4765675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305" name="Freeform 33"/>
          <p:cNvSpPr>
            <a:spLocks noChangeArrowheads="1"/>
          </p:cNvSpPr>
          <p:nvPr/>
        </p:nvSpPr>
        <p:spPr bwMode="auto">
          <a:xfrm>
            <a:off x="6143625" y="4765675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306" name="Freeform 34"/>
          <p:cNvSpPr>
            <a:spLocks noChangeArrowheads="1"/>
          </p:cNvSpPr>
          <p:nvPr/>
        </p:nvSpPr>
        <p:spPr bwMode="auto">
          <a:xfrm>
            <a:off x="3762375" y="4765675"/>
            <a:ext cx="1588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307" name="Freeform 35"/>
          <p:cNvSpPr>
            <a:spLocks noChangeArrowheads="1"/>
          </p:cNvSpPr>
          <p:nvPr/>
        </p:nvSpPr>
        <p:spPr bwMode="auto">
          <a:xfrm>
            <a:off x="4148138" y="4770438"/>
            <a:ext cx="1587" cy="190500"/>
          </a:xfrm>
          <a:custGeom>
            <a:avLst/>
            <a:gdLst>
              <a:gd name="T0" fmla="*/ 0 w 1"/>
              <a:gd name="T1" fmla="*/ 0 h 120"/>
              <a:gd name="T2" fmla="*/ 0 w 1"/>
              <a:gd name="T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20">
                <a:moveTo>
                  <a:pt x="0" y="0"/>
                </a:moveTo>
                <a:lnTo>
                  <a:pt x="0" y="12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308" name="Rectangle 36"/>
          <p:cNvSpPr>
            <a:spLocks noChangeArrowheads="1"/>
          </p:cNvSpPr>
          <p:nvPr/>
        </p:nvSpPr>
        <p:spPr bwMode="auto">
          <a:xfrm>
            <a:off x="3910013" y="4868863"/>
            <a:ext cx="547687" cy="454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400" i="1">
                <a:effectLst/>
                <a:latin typeface="Symbol" panose="05050102010706020507" pitchFamily="18" charset="2"/>
              </a:rPr>
              <a:t></a:t>
            </a:r>
            <a:r>
              <a:rPr lang="en-US" altLang="en-US" sz="2400" baseline="-25000">
                <a:effectLst/>
                <a:latin typeface="Book Antiqua" panose="02040602050305030304" pitchFamily="18" charset="0"/>
              </a:rPr>
              <a:t>1</a:t>
            </a:r>
          </a:p>
        </p:txBody>
      </p:sp>
      <p:sp>
        <p:nvSpPr>
          <p:cNvPr id="182309" name="Rectangle 37"/>
          <p:cNvSpPr>
            <a:spLocks noChangeArrowheads="1"/>
          </p:cNvSpPr>
          <p:nvPr/>
        </p:nvSpPr>
        <p:spPr bwMode="auto">
          <a:xfrm>
            <a:off x="5900738" y="4868863"/>
            <a:ext cx="547687" cy="454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altLang="en-US" sz="2400" i="1">
                <a:effectLst/>
                <a:latin typeface="Symbol" panose="05050102010706020507" pitchFamily="18" charset="2"/>
              </a:rPr>
              <a:t></a:t>
            </a:r>
            <a:r>
              <a:rPr lang="en-US" altLang="en-US" sz="2400" baseline="-25000">
                <a:effectLst/>
                <a:latin typeface="Book Antiqua" panose="02040602050305030304" pitchFamily="18" charset="0"/>
              </a:rPr>
              <a:t>2</a:t>
            </a:r>
          </a:p>
        </p:txBody>
      </p:sp>
      <p:grpSp>
        <p:nvGrpSpPr>
          <p:cNvPr id="182310" name="Group 38"/>
          <p:cNvGrpSpPr>
            <a:grpSpLocks/>
          </p:cNvGrpSpPr>
          <p:nvPr/>
        </p:nvGrpSpPr>
        <p:grpSpPr bwMode="auto">
          <a:xfrm>
            <a:off x="725488" y="1979613"/>
            <a:ext cx="4613275" cy="2757487"/>
            <a:chOff x="1405" y="1229"/>
            <a:chExt cx="2906" cy="1737"/>
          </a:xfrm>
        </p:grpSpPr>
        <p:sp>
          <p:nvSpPr>
            <p:cNvPr id="182311" name="Arc 39"/>
            <p:cNvSpPr>
              <a:spLocks/>
            </p:cNvSpPr>
            <p:nvPr/>
          </p:nvSpPr>
          <p:spPr bwMode="auto">
            <a:xfrm rot="6300000">
              <a:off x="2187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12" name="Arc 40"/>
            <p:cNvSpPr>
              <a:spLocks/>
            </p:cNvSpPr>
            <p:nvPr/>
          </p:nvSpPr>
          <p:spPr bwMode="auto">
            <a:xfrm rot="17057622">
              <a:off x="181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13" name="Arc 41"/>
            <p:cNvSpPr>
              <a:spLocks/>
            </p:cNvSpPr>
            <p:nvPr/>
          </p:nvSpPr>
          <p:spPr bwMode="auto">
            <a:xfrm rot="20700000">
              <a:off x="1405" y="2810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14" name="Arc 42"/>
            <p:cNvSpPr>
              <a:spLocks/>
            </p:cNvSpPr>
            <p:nvPr/>
          </p:nvSpPr>
          <p:spPr bwMode="auto">
            <a:xfrm rot="15300000" flipH="1">
              <a:off x="2628" y="1572"/>
              <a:ext cx="900" cy="213"/>
            </a:xfrm>
            <a:custGeom>
              <a:avLst/>
              <a:gdLst>
                <a:gd name="G0" fmla="+- 21600 0 0"/>
                <a:gd name="G1" fmla="+- 0 0 0"/>
                <a:gd name="G2" fmla="+- 21600 0 0"/>
                <a:gd name="T0" fmla="*/ 21600 w 21600"/>
                <a:gd name="T1" fmla="*/ 21600 h 21600"/>
                <a:gd name="T2" fmla="*/ 0 w 21600"/>
                <a:gd name="T3" fmla="*/ 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15" name="Arc 43"/>
            <p:cNvSpPr>
              <a:spLocks/>
            </p:cNvSpPr>
            <p:nvPr/>
          </p:nvSpPr>
          <p:spPr bwMode="auto">
            <a:xfrm rot="4542378" flipH="1">
              <a:off x="3154" y="2276"/>
              <a:ext cx="741" cy="284"/>
            </a:xfrm>
            <a:custGeom>
              <a:avLst/>
              <a:gdLst>
                <a:gd name="G0" fmla="+- 19433 0 0"/>
                <a:gd name="G1" fmla="+- 0 0 0"/>
                <a:gd name="G2" fmla="+- 21600 0 0"/>
                <a:gd name="T0" fmla="*/ 19433 w 19433"/>
                <a:gd name="T1" fmla="*/ 21600 h 21600"/>
                <a:gd name="T2" fmla="*/ 0 w 19433"/>
                <a:gd name="T3" fmla="*/ 9430 h 21600"/>
                <a:gd name="T4" fmla="*/ 19433 w 19433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33" h="21600" fill="none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</a:path>
                <a:path w="19433" h="21600" stroke="0" extrusionOk="0">
                  <a:moveTo>
                    <a:pt x="19433" y="21600"/>
                  </a:moveTo>
                  <a:cubicBezTo>
                    <a:pt x="11159" y="21600"/>
                    <a:pt x="3612" y="16873"/>
                    <a:pt x="0" y="9429"/>
                  </a:cubicBezTo>
                  <a:lnTo>
                    <a:pt x="1943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316" name="Arc 44"/>
            <p:cNvSpPr>
              <a:spLocks/>
            </p:cNvSpPr>
            <p:nvPr/>
          </p:nvSpPr>
          <p:spPr bwMode="auto">
            <a:xfrm rot="900000" flipH="1">
              <a:off x="3613" y="2812"/>
              <a:ext cx="698" cy="15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0693 w 20693"/>
                <a:gd name="T1" fmla="*/ 6194 h 21576"/>
                <a:gd name="T2" fmla="*/ 1014 w 20693"/>
                <a:gd name="T3" fmla="*/ 21576 h 21576"/>
                <a:gd name="T4" fmla="*/ 0 w 20693"/>
                <a:gd name="T5" fmla="*/ 0 h 2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93" h="21576" fill="none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</a:path>
                <a:path w="20693" h="21576" stroke="0" extrusionOk="0">
                  <a:moveTo>
                    <a:pt x="20692" y="6193"/>
                  </a:moveTo>
                  <a:cubicBezTo>
                    <a:pt x="18063" y="14978"/>
                    <a:pt x="10173" y="21145"/>
                    <a:pt x="1014" y="2157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2317" name="Text Box 45"/>
          <p:cNvSpPr txBox="1">
            <a:spLocks noChangeArrowheads="1"/>
          </p:cNvSpPr>
          <p:nvPr/>
        </p:nvSpPr>
        <p:spPr bwMode="auto">
          <a:xfrm>
            <a:off x="2315512" y="2143125"/>
            <a:ext cx="4533613" cy="10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Sample means come from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different sampling distributions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and are not as close </a:t>
            </a:r>
            <a:r>
              <a:rPr lang="en-US" altLang="en-US" sz="24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charset="0"/>
                <a:ea typeface="Book Antiqua" charset="0"/>
                <a:cs typeface="Book Antiqua" charset="0"/>
              </a:rPr>
              <a:t>together</a:t>
            </a:r>
            <a:endParaRPr lang="en-US" altLang="en-US" sz="2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2318" name="Line 46"/>
          <p:cNvSpPr>
            <a:spLocks noChangeShapeType="1"/>
          </p:cNvSpPr>
          <p:nvPr/>
        </p:nvSpPr>
        <p:spPr bwMode="auto">
          <a:xfrm flipH="1">
            <a:off x="1847850" y="3638550"/>
            <a:ext cx="2743200" cy="1047750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319" name="Line 47"/>
          <p:cNvSpPr>
            <a:spLocks noChangeShapeType="1"/>
          </p:cNvSpPr>
          <p:nvPr/>
        </p:nvSpPr>
        <p:spPr bwMode="auto">
          <a:xfrm>
            <a:off x="4581525" y="3638550"/>
            <a:ext cx="2171700" cy="1038225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320" name="Line 48"/>
          <p:cNvSpPr>
            <a:spLocks noChangeShapeType="1"/>
          </p:cNvSpPr>
          <p:nvPr/>
        </p:nvSpPr>
        <p:spPr bwMode="auto">
          <a:xfrm flipH="1">
            <a:off x="3800475" y="3657600"/>
            <a:ext cx="790575" cy="1000125"/>
          </a:xfrm>
          <a:prstGeom prst="line">
            <a:avLst/>
          </a:prstGeom>
          <a:noFill/>
          <a:ln w="12700">
            <a:solidFill>
              <a:srgbClr val="FFFFCC"/>
            </a:solidFill>
            <a:round/>
            <a:headEnd/>
            <a:tailEnd type="triangle" w="med" len="med"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Introduction to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8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8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8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8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8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8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500"/>
                                        <p:tgtEl>
                                          <p:spTgt spid="18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3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18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7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18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71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78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18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18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8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8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90" presetID="1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2" dur="500"/>
                                        <p:tgtEl>
                                          <p:spTgt spid="18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9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18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0" dur="500"/>
                                        <p:tgtEl>
                                          <p:spTgt spid="18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0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4" dur="500"/>
                                        <p:tgtEl>
                                          <p:spTgt spid="18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06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8" grpId="0" animBg="1" autoUpdateAnimBg="0"/>
      <p:bldP spid="182279" grpId="0" animBg="1"/>
      <p:bldP spid="182280" grpId="0" autoUpdateAnimBg="0"/>
      <p:bldP spid="182281" grpId="0" animBg="1"/>
      <p:bldP spid="182286" grpId="0" animBg="1"/>
      <p:bldP spid="182287" grpId="0" animBg="1"/>
      <p:bldP spid="182288" grpId="0" animBg="1"/>
      <p:bldP spid="182303" grpId="0" animBg="1"/>
      <p:bldP spid="182304" grpId="0" animBg="1"/>
      <p:bldP spid="182305" grpId="0" animBg="1"/>
      <p:bldP spid="182306" grpId="0" animBg="1"/>
      <p:bldP spid="182307" grpId="0" animBg="1"/>
      <p:bldP spid="182308" grpId="0" autoUpdateAnimBg="0"/>
      <p:bldP spid="182309" grpId="0" autoUpdateAnimBg="0"/>
      <p:bldP spid="182317" grpId="0" autoUpdateAnimBg="0"/>
      <p:bldP spid="182318" grpId="0" animBg="1"/>
      <p:bldP spid="182319" grpId="0" animBg="1"/>
      <p:bldP spid="1823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303" name="Rectangle 15"/>
              <p:cNvSpPr>
                <a:spLocks noChangeArrowheads="1"/>
              </p:cNvSpPr>
              <p:nvPr/>
            </p:nvSpPr>
            <p:spPr bwMode="auto">
              <a:xfrm>
                <a:off x="592138" y="1295400"/>
                <a:ext cx="8208962" cy="2895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/>
              <a:lstStyle>
                <a:lvl1pPr marL="342900" indent="-342900" algn="l">
                  <a:spcBef>
                    <a:spcPct val="20000"/>
                  </a:spcBef>
                  <a:buClr>
                    <a:srgbClr val="66FFFF"/>
                  </a:buClr>
                  <a:buSzPct val="75000"/>
                  <a:buFont typeface="Monotype Sorts" panose="05010101010101010101" pitchFamily="2" charset="2"/>
                  <a:buChar char="n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1pPr>
                <a:lvl2pPr marL="742950" indent="-285750" algn="l">
                  <a:spcBef>
                    <a:spcPct val="20000"/>
                  </a:spcBef>
                  <a:buClr>
                    <a:srgbClr val="66FFFF"/>
                  </a:buClr>
                  <a:buSzPct val="125000"/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2pPr>
                <a:lvl3pPr marL="1143000" indent="-228600" algn="l">
                  <a:spcBef>
                    <a:spcPct val="20000"/>
                  </a:spcBef>
                  <a:buClr>
                    <a:srgbClr val="66FFFF"/>
                  </a:buClr>
                  <a:buChar char="•"/>
                  <a:defRPr sz="24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Book Antiqua" panose="02040602050305030304" pitchFamily="18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indent="0">
                  <a:buNone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en-US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altLang="en-US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𝑗</m:t>
                            </m:r>
                          </m:sub>
                        </m:sSub>
                      </m:e>
                    </m:acc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𝑖</m:t>
                            </m:r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𝑗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nary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= sample mean at the </a:t>
                </a:r>
                <a:r>
                  <a:rPr lang="en-US" altLang="en-US" dirty="0" err="1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jth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group</a:t>
                </a:r>
              </a:p>
              <a:p>
                <a:pPr marL="0" indent="0">
                  <a:buNone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̿"/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acc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𝑥</m:t>
                        </m:r>
                      </m:e>
                    </m:acc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(</m:t>
                        </m:r>
                        <m:nary>
                          <m:naryPr>
                            <m:chr m:val="∑"/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𝑗</m:t>
                            </m:r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𝑘</m:t>
                            </m:r>
                          </m:sup>
                          <m:e>
                            <m:nary>
                              <m:naryPr>
                                <m:chr m:val="∑"/>
                                <m:ctrl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𝑖</m:t>
                                </m:r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=1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𝑗</m:t>
                                    </m:r>
                                  </m:sub>
                                </m:sSub>
                              </m:sup>
                              <m:e>
                                <m:sSub>
                                  <m:sSubPr>
                                    <m:ctrlP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)</m:t>
                                </m:r>
                              </m:e>
                            </m:nary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= grand average</a:t>
                </a:r>
              </a:p>
              <a:p>
                <a:pPr marL="0" indent="0">
                  <a:buNone/>
                </a:pP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bSupPr>
                      <m:e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𝑆</m:t>
                        </m:r>
                      </m:e>
                      <m:sub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𝑗</m:t>
                        </m:r>
                      </m:sub>
                      <m:sup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2</m:t>
                        </m:r>
                      </m:sup>
                    </m:sSubSup>
                    <m:r>
                      <a:rPr lang="en-US" altLang="en-US" b="0" i="1" smtClean="0">
                        <a:effectLst/>
                        <a:latin typeface="Cambria Math" panose="02040503050406030204" pitchFamily="18" charset="0"/>
                        <a:ea typeface="Book Antiqua" charset="0"/>
                        <a:cs typeface="Book Antiqua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[</m:t>
                        </m:r>
                        <m:nary>
                          <m:naryPr>
                            <m:chr m:val="∑"/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𝑖</m:t>
                            </m:r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𝑗</m:t>
                                </m:r>
                              </m:sub>
                            </m:sSub>
                          </m:sup>
                          <m:e>
                            <m:sSup>
                              <m:sSupPr>
                                <m:ctrlP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en-US" b="0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altLang="en-US" i="1" smtClean="0">
                                        <a:effectLst/>
                                        <a:latin typeface="Cambria Math" panose="02040503050406030204" pitchFamily="18" charset="0"/>
                                        <a:ea typeface="Book Antiqua" charset="0"/>
                                        <a:cs typeface="Book Antiqua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altLang="en-US" i="1" smtClean="0">
                                            <a:effectLst/>
                                            <a:latin typeface="Cambria Math" panose="02040503050406030204" pitchFamily="18" charset="0"/>
                                            <a:ea typeface="Book Antiqua" charset="0"/>
                                            <a:cs typeface="Book Antiqua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en-US" b="0" i="1" smtClean="0">
                                            <a:effectLst/>
                                            <a:latin typeface="Cambria Math" panose="02040503050406030204" pitchFamily="18" charset="0"/>
                                            <a:ea typeface="Book Antiqua" charset="0"/>
                                            <a:cs typeface="Book Antiqua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en-US" b="0" i="1" smtClean="0">
                                            <a:effectLst/>
                                            <a:latin typeface="Cambria Math" panose="02040503050406030204" pitchFamily="18" charset="0"/>
                                            <a:ea typeface="Book Antiqua" charset="0"/>
                                            <a:cs typeface="Book Antiqua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acc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en-US" b="0" i="1" smtClean="0">
                                    <a:effectLst/>
                                    <a:latin typeface="Cambria Math" panose="02040503050406030204" pitchFamily="18" charset="0"/>
                                    <a:ea typeface="Book Antiqua" charset="0"/>
                                    <a:cs typeface="Book Antiqua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]</m:t>
                            </m:r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</m:ctrlPr>
                          </m:sSubPr>
                          <m:e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(</m:t>
                            </m:r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en-US" b="0" i="1" smtClean="0">
                                <a:effectLst/>
                                <a:latin typeface="Cambria Math" panose="02040503050406030204" pitchFamily="18" charset="0"/>
                                <a:ea typeface="Book Antiqua" charset="0"/>
                                <a:cs typeface="Book Antiqua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altLang="en-US" b="0" i="1" smtClean="0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= sample variance at 						the </a:t>
                </a:r>
                <a:r>
                  <a:rPr lang="en-US" altLang="en-US" dirty="0" err="1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jth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 group 						(within-group variance)</a:t>
                </a:r>
              </a:p>
              <a:p>
                <a:endParaRPr lang="en-US" altLang="en-US" dirty="0" smtClean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pPr>
                  <a:buFont typeface="Wingdings" charset="2"/>
                  <a:buChar char="§"/>
                </a:pP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The </a:t>
                </a:r>
                <a:r>
                  <a:rPr lang="en-US" altLang="en-US" i="1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F</a:t>
                </a:r>
                <a:r>
                  <a:rPr lang="en-US" altLang="en-US" dirty="0" smtClean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-statistic calculated in a one-way ANOVA is ultimately </a:t>
                </a:r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based on two estimates of the population variance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</m:ctrlPr>
                      </m:sSupPr>
                      <m:e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𝜎</m:t>
                        </m:r>
                      </m:e>
                      <m:sup>
                        <m:r>
                          <a:rPr lang="en-US" altLang="en-US" i="1">
                            <a:effectLst/>
                            <a:latin typeface="Cambria Math" panose="02040503050406030204" pitchFamily="18" charset="0"/>
                            <a:ea typeface="Book Antiqua" charset="0"/>
                            <a:cs typeface="Book Antiqua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dirty="0">
                    <a:effectLst/>
                    <a:latin typeface="Book Antiqua" charset="0"/>
                    <a:ea typeface="Book Antiqua" charset="0"/>
                    <a:cs typeface="Book Antiqua" charset="0"/>
                  </a:rPr>
                  <a:t>)</a:t>
                </a:r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endParaRPr lang="en-US" altLang="en-US" dirty="0" smtClean="0">
                  <a:latin typeface="Book Antiqua" charset="0"/>
                  <a:ea typeface="Book Antiqua" charset="0"/>
                  <a:cs typeface="Book Antiqua" charset="0"/>
                </a:endParaRPr>
              </a:p>
              <a:p>
                <a:endParaRPr lang="en-US" altLang="en-US" dirty="0"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</mc:Choice>
        <mc:Fallback xmlns="">
          <p:sp>
            <p:nvSpPr>
              <p:cNvPr id="12303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2138" y="1295400"/>
                <a:ext cx="8208962" cy="2895600"/>
              </a:xfrm>
              <a:prstGeom prst="rect">
                <a:avLst/>
              </a:prstGeom>
              <a:blipFill rotWithShape="0">
                <a:blip r:embed="rId3"/>
                <a:stretch>
                  <a:fillRect l="-520" b="-44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4213" y="222481"/>
            <a:ext cx="7772400" cy="966787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en-US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One-Way ANOVA</a:t>
            </a:r>
            <a:endParaRPr lang="en-US" altLang="en-US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9836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687388" y="1327150"/>
            <a:ext cx="7772400" cy="136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estimate of </a:t>
            </a:r>
            <a:r>
              <a:rPr lang="en-US" altLang="en-US" i="1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𝜎 </a:t>
            </a:r>
            <a:r>
              <a:rPr lang="en-US" altLang="en-US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based on the variation of the sample observations within each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group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is called the </a:t>
            </a:r>
            <a:r>
              <a:rPr lang="en-US" altLang="en-US" u="sng" dirty="0">
                <a:effectLst/>
                <a:latin typeface="Book Antiqua" charset="0"/>
                <a:ea typeface="Book Antiqua" charset="0"/>
                <a:cs typeface="Book Antiqua" charset="0"/>
              </a:rPr>
              <a:t>mean square </a:t>
            </a:r>
            <a:r>
              <a:rPr lang="en-US" altLang="en-US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error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,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and is denoted by MSE.</a:t>
            </a: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1804988" y="2640013"/>
            <a:ext cx="3597275" cy="1727200"/>
          </a:xfrm>
          <a:prstGeom prst="rect">
            <a:avLst/>
          </a:prstGeom>
          <a:gradFill rotWithShape="0">
            <a:gsLst>
              <a:gs pos="0">
                <a:srgbClr val="993366">
                  <a:gamma/>
                  <a:shade val="46275"/>
                  <a:invGamma/>
                </a:srgbClr>
              </a:gs>
              <a:gs pos="5000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graphicFrame>
        <p:nvGraphicFramePr>
          <p:cNvPr id="185350" name="Object 6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730720"/>
              </p:ext>
            </p:extLst>
          </p:nvPr>
        </p:nvGraphicFramePr>
        <p:xfrm>
          <a:off x="2157413" y="2762250"/>
          <a:ext cx="2954337" cy="146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9" name="Equation" r:id="rId3" imgW="1282680" imgH="672840" progId="Equation.3">
                  <p:embed/>
                </p:oleObj>
              </mc:Choice>
              <mc:Fallback>
                <p:oleObj name="Equation" r:id="rId3" imgW="1282680" imgH="67284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413" y="2762250"/>
                        <a:ext cx="2954337" cy="146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17961" dir="2700000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5351" name="AutoShape 7"/>
          <p:cNvSpPr>
            <a:spLocks noChangeArrowheads="1"/>
          </p:cNvSpPr>
          <p:nvPr/>
        </p:nvSpPr>
        <p:spPr bwMode="auto">
          <a:xfrm>
            <a:off x="438150" y="5003800"/>
            <a:ext cx="3676650" cy="1352550"/>
          </a:xfrm>
          <a:prstGeom prst="wedgeRoundRectCallout">
            <a:avLst>
              <a:gd name="adj1" fmla="val 39162"/>
              <a:gd name="adj2" fmla="val -11032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Denominator represents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the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degrees of freedom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associated with SSE</a:t>
            </a:r>
          </a:p>
        </p:txBody>
      </p:sp>
      <p:sp>
        <p:nvSpPr>
          <p:cNvPr id="185352" name="AutoShape 8"/>
          <p:cNvSpPr>
            <a:spLocks noChangeArrowheads="1"/>
          </p:cNvSpPr>
          <p:nvPr/>
        </p:nvSpPr>
        <p:spPr bwMode="auto">
          <a:xfrm>
            <a:off x="5086350" y="4508500"/>
            <a:ext cx="2838450" cy="1435100"/>
          </a:xfrm>
          <a:prstGeom prst="wedgeRoundRectCallout">
            <a:avLst>
              <a:gd name="adj1" fmla="val -51185"/>
              <a:gd name="adj2" fmla="val -11450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Numerator is the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sum of squares</a:t>
            </a:r>
          </a:p>
          <a:p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due to error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and is denoted SSE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4213" y="222482"/>
            <a:ext cx="7477654" cy="963382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en-US" sz="32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Within-Group Estimate of Population Variance</a:t>
            </a:r>
            <a:endParaRPr lang="en-US" altLang="en-US" sz="3200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5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8" grpId="0" animBg="1"/>
      <p:bldP spid="185351" grpId="0" animBg="1" autoUpdateAnimBg="0"/>
      <p:bldP spid="18535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1804988" y="2608263"/>
            <a:ext cx="3597275" cy="1727200"/>
          </a:xfrm>
          <a:prstGeom prst="rect">
            <a:avLst/>
          </a:prstGeom>
          <a:gradFill rotWithShape="0">
            <a:gsLst>
              <a:gs pos="0">
                <a:srgbClr val="993366">
                  <a:gamma/>
                  <a:shade val="46275"/>
                  <a:invGamma/>
                </a:srgbClr>
              </a:gs>
              <a:gs pos="50000">
                <a:srgbClr val="993366"/>
              </a:gs>
              <a:gs pos="100000">
                <a:srgbClr val="993366">
                  <a:gamma/>
                  <a:shade val="46275"/>
                  <a:invGamma/>
                </a:srgbClr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687388" y="1638300"/>
            <a:ext cx="777240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342900" indent="-342900" algn="l">
              <a:spcBef>
                <a:spcPct val="20000"/>
              </a:spcBef>
              <a:buClr>
                <a:srgbClr val="66FFFF"/>
              </a:buClr>
              <a:buSzPct val="75000"/>
              <a:buFont typeface="Monotype Sorts" panose="05010101010101010101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1pPr>
            <a:lvl2pPr marL="742950" indent="-285750" algn="l">
              <a:spcBef>
                <a:spcPct val="20000"/>
              </a:spcBef>
              <a:buClr>
                <a:srgbClr val="66FFFF"/>
              </a:buClr>
              <a:buSzPct val="125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2pPr>
            <a:lvl3pPr marL="1143000" indent="-228600" algn="l">
              <a:spcBef>
                <a:spcPct val="20000"/>
              </a:spcBef>
              <a:buClr>
                <a:srgbClr val="66FFFF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A between-group estimate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of </a:t>
            </a:r>
            <a:r>
              <a:rPr lang="en-US" altLang="en-US" i="1" dirty="0">
                <a:effectLst/>
                <a:latin typeface="Book Antiqua" charset="0"/>
                <a:ea typeface="Book Antiqua" charset="0"/>
                <a:cs typeface="Book Antiqua" charset="0"/>
              </a:rPr>
              <a:t>𝜎 </a:t>
            </a:r>
            <a:r>
              <a:rPr lang="en-US" altLang="en-US" baseline="30000" dirty="0">
                <a:effectLst/>
                <a:latin typeface="Book Antiqua" charset="0"/>
                <a:ea typeface="Book Antiqua" charset="0"/>
                <a:cs typeface="Book Antiqua" charset="0"/>
              </a:rPr>
              <a:t>2  </a:t>
            </a:r>
            <a:r>
              <a:rPr lang="en-US" altLang="en-US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is called 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the </a:t>
            </a:r>
            <a:r>
              <a:rPr lang="en-US" altLang="en-US" u="sng" dirty="0">
                <a:effectLst/>
                <a:latin typeface="Book Antiqua" charset="0"/>
                <a:ea typeface="Book Antiqua" charset="0"/>
                <a:cs typeface="Book Antiqua" charset="0"/>
              </a:rPr>
              <a:t>mean square treatment</a:t>
            </a:r>
            <a:r>
              <a:rPr lang="en-US" altLang="en-US" dirty="0">
                <a:effectLst/>
                <a:latin typeface="Book Antiqua" charset="0"/>
                <a:ea typeface="Book Antiqua" charset="0"/>
                <a:cs typeface="Book Antiqua" charset="0"/>
              </a:rPr>
              <a:t> and is denoted MSTR.</a:t>
            </a:r>
          </a:p>
        </p:txBody>
      </p:sp>
      <p:graphicFrame>
        <p:nvGraphicFramePr>
          <p:cNvPr id="184325" name="Object 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249865"/>
              </p:ext>
            </p:extLst>
          </p:nvPr>
        </p:nvGraphicFramePr>
        <p:xfrm>
          <a:off x="2050256" y="2741612"/>
          <a:ext cx="3106738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6" name="Equation" r:id="rId3" imgW="3416040" imgH="1384200" progId="Equation.DSMT4">
                  <p:embed/>
                </p:oleObj>
              </mc:Choice>
              <mc:Fallback>
                <p:oleObj name="Equation" r:id="rId3" imgW="3416040" imgH="1384200" progId="Equation.DSMT4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0256" y="2741612"/>
                        <a:ext cx="3106738" cy="1281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dist="28398" dir="1593903" algn="ctr" rotWithShape="0">
                          <a:srgbClr val="00000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26" name="AutoShape 6"/>
          <p:cNvSpPr>
            <a:spLocks noChangeArrowheads="1"/>
          </p:cNvSpPr>
          <p:nvPr/>
        </p:nvSpPr>
        <p:spPr bwMode="auto">
          <a:xfrm>
            <a:off x="571500" y="4991100"/>
            <a:ext cx="3676650" cy="1352550"/>
          </a:xfrm>
          <a:prstGeom prst="wedgeRoundRectCallout">
            <a:avLst>
              <a:gd name="adj1" fmla="val 39162"/>
              <a:gd name="adj2" fmla="val -110329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Denominator represents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the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degrees of freedom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associated with SSTR</a:t>
            </a:r>
          </a:p>
        </p:txBody>
      </p:sp>
      <p:sp>
        <p:nvSpPr>
          <p:cNvPr id="184327" name="AutoShape 7"/>
          <p:cNvSpPr>
            <a:spLocks noChangeArrowheads="1"/>
          </p:cNvSpPr>
          <p:nvPr/>
        </p:nvSpPr>
        <p:spPr bwMode="auto">
          <a:xfrm>
            <a:off x="5010150" y="4533900"/>
            <a:ext cx="2948517" cy="1426633"/>
          </a:xfrm>
          <a:prstGeom prst="wedgeRoundRectCallout">
            <a:avLst>
              <a:gd name="adj1" fmla="val -51106"/>
              <a:gd name="adj2" fmla="val -109602"/>
              <a:gd name="adj3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Numerator is the</a:t>
            </a: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 </a:t>
            </a:r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sum of squares</a:t>
            </a:r>
          </a:p>
          <a:p>
            <a:r>
              <a:rPr lang="en-US" altLang="en-US" sz="2400" u="sng" dirty="0">
                <a:effectLst/>
                <a:latin typeface="Book Antiqua" charset="0"/>
                <a:ea typeface="Book Antiqua" charset="0"/>
                <a:cs typeface="Book Antiqua" charset="0"/>
              </a:rPr>
              <a:t> due to </a:t>
            </a:r>
            <a:r>
              <a:rPr lang="en-US" altLang="en-US" sz="2400" u="sng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groups</a:t>
            </a:r>
            <a:endParaRPr lang="en-US" altLang="en-US" sz="2400" u="sng" dirty="0">
              <a:effectLst/>
              <a:latin typeface="Book Antiqua" charset="0"/>
              <a:ea typeface="Book Antiqua" charset="0"/>
              <a:cs typeface="Book Antiqua" charset="0"/>
            </a:endParaRPr>
          </a:p>
          <a:p>
            <a:r>
              <a:rPr lang="en-US" altLang="en-US" sz="2400" dirty="0">
                <a:effectLst/>
                <a:latin typeface="Book Antiqua" charset="0"/>
                <a:ea typeface="Book Antiqua" charset="0"/>
                <a:cs typeface="Book Antiqua" charset="0"/>
              </a:rPr>
              <a:t>and is denoted SSTR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84213" y="222482"/>
            <a:ext cx="7460720" cy="928986"/>
          </a:xfrm>
          <a:prstGeom prst="rect">
            <a:avLst/>
          </a:prstGeom>
          <a:noFill/>
          <a:ln/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0F5494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en-US" sz="3200" kern="0" dirty="0" smtClean="0">
                <a:effectLst/>
                <a:latin typeface="Book Antiqua" charset="0"/>
                <a:ea typeface="Book Antiqua" charset="0"/>
                <a:cs typeface="Book Antiqua" charset="0"/>
              </a:rPr>
              <a:t>Between-Group Estimate of Population Variance</a:t>
            </a:r>
            <a:endParaRPr lang="en-US" altLang="en-US" sz="3200" kern="0" dirty="0">
              <a:effectLst/>
              <a:latin typeface="Book Antiqua" charset="0"/>
              <a:ea typeface="Book Antiqua" charset="0"/>
              <a:cs typeface="Book Antiqua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2" grpId="0" animBg="1"/>
      <p:bldP spid="184326" grpId="0" animBg="1" autoUpdateAnimBg="0"/>
      <p:bldP spid="184327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4540</TotalTime>
  <Words>1409</Words>
  <Application>Microsoft Office PowerPoint</Application>
  <PresentationFormat>On-screen Show (4:3)</PresentationFormat>
  <Paragraphs>326</Paragraphs>
  <Slides>35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Arial</vt:lpstr>
      <vt:lpstr>Book Antiqua</vt:lpstr>
      <vt:lpstr>Calibri</vt:lpstr>
      <vt:lpstr>Calibri Light</vt:lpstr>
      <vt:lpstr>Cambria Math</vt:lpstr>
      <vt:lpstr>Monotype Sorts</vt:lpstr>
      <vt:lpstr>MS Reference Serif</vt:lpstr>
      <vt:lpstr>Symbol</vt:lpstr>
      <vt:lpstr>Times New Roman</vt:lpstr>
      <vt:lpstr>Wingdings</vt:lpstr>
      <vt:lpstr>Office Theme</vt:lpstr>
      <vt:lpstr>Equation</vt:lpstr>
      <vt:lpstr>Introduction to  Analysis of Variance</vt:lpstr>
      <vt:lpstr>Workshop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take a short break!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Limitations of a One-Way ANOVA</vt:lpstr>
      <vt:lpstr>Questions?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Variance and Experimental Design</dc:title>
  <dc:creator>Karen Xu</dc:creator>
  <cp:lastModifiedBy>GradQuant</cp:lastModifiedBy>
  <cp:revision>167</cp:revision>
  <dcterms:modified xsi:type="dcterms:W3CDTF">2017-10-17T18:07:21Z</dcterms:modified>
</cp:coreProperties>
</file>